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59" r:id="rId5"/>
    <p:sldId id="358" r:id="rId6"/>
    <p:sldId id="261" r:id="rId7"/>
    <p:sldId id="262" r:id="rId8"/>
    <p:sldId id="359" r:id="rId9"/>
    <p:sldId id="370" r:id="rId10"/>
    <p:sldId id="371" r:id="rId11"/>
    <p:sldId id="264" r:id="rId12"/>
    <p:sldId id="265" r:id="rId13"/>
    <p:sldId id="266" r:id="rId14"/>
    <p:sldId id="267" r:id="rId15"/>
    <p:sldId id="272" r:id="rId16"/>
    <p:sldId id="273" r:id="rId17"/>
    <p:sldId id="274" r:id="rId18"/>
    <p:sldId id="268" r:id="rId19"/>
    <p:sldId id="269" r:id="rId20"/>
    <p:sldId id="270" r:id="rId21"/>
    <p:sldId id="271" r:id="rId22"/>
    <p:sldId id="360" r:id="rId23"/>
    <p:sldId id="276" r:id="rId24"/>
    <p:sldId id="277" r:id="rId25"/>
    <p:sldId id="278" r:id="rId26"/>
    <p:sldId id="279" r:id="rId27"/>
    <p:sldId id="280" r:id="rId28"/>
    <p:sldId id="361" r:id="rId29"/>
    <p:sldId id="282" r:id="rId30"/>
    <p:sldId id="283" r:id="rId31"/>
    <p:sldId id="284" r:id="rId32"/>
    <p:sldId id="285" r:id="rId33"/>
    <p:sldId id="286" r:id="rId34"/>
    <p:sldId id="287" r:id="rId35"/>
    <p:sldId id="362" r:id="rId36"/>
    <p:sldId id="289" r:id="rId37"/>
    <p:sldId id="290" r:id="rId38"/>
    <p:sldId id="291" r:id="rId39"/>
    <p:sldId id="292" r:id="rId40"/>
    <p:sldId id="293" r:id="rId41"/>
    <p:sldId id="294" r:id="rId42"/>
    <p:sldId id="363" r:id="rId43"/>
    <p:sldId id="296" r:id="rId44"/>
    <p:sldId id="297" r:id="rId45"/>
    <p:sldId id="298" r:id="rId46"/>
    <p:sldId id="299" r:id="rId47"/>
    <p:sldId id="300" r:id="rId48"/>
    <p:sldId id="301" r:id="rId49"/>
    <p:sldId id="302" r:id="rId50"/>
    <p:sldId id="304" r:id="rId51"/>
    <p:sldId id="305" r:id="rId52"/>
    <p:sldId id="306" r:id="rId53"/>
    <p:sldId id="364" r:id="rId54"/>
    <p:sldId id="307" r:id="rId55"/>
    <p:sldId id="310" r:id="rId56"/>
    <p:sldId id="308" r:id="rId57"/>
    <p:sldId id="309" r:id="rId58"/>
    <p:sldId id="311" r:id="rId59"/>
    <p:sldId id="312" r:id="rId60"/>
    <p:sldId id="313" r:id="rId61"/>
    <p:sldId id="315" r:id="rId62"/>
    <p:sldId id="316" r:id="rId63"/>
    <p:sldId id="365" r:id="rId64"/>
    <p:sldId id="318" r:id="rId65"/>
    <p:sldId id="319" r:id="rId66"/>
    <p:sldId id="320" r:id="rId67"/>
    <p:sldId id="321" r:id="rId68"/>
    <p:sldId id="322" r:id="rId69"/>
    <p:sldId id="323" r:id="rId70"/>
    <p:sldId id="324" r:id="rId71"/>
    <p:sldId id="325" r:id="rId72"/>
    <p:sldId id="366" r:id="rId73"/>
    <p:sldId id="327" r:id="rId74"/>
    <p:sldId id="328" r:id="rId75"/>
    <p:sldId id="329" r:id="rId76"/>
    <p:sldId id="330" r:id="rId77"/>
    <p:sldId id="332" r:id="rId78"/>
    <p:sldId id="331" r:id="rId79"/>
    <p:sldId id="333" r:id="rId80"/>
    <p:sldId id="336" r:id="rId81"/>
    <p:sldId id="345" r:id="rId82"/>
    <p:sldId id="367" r:id="rId83"/>
    <p:sldId id="353" r:id="rId84"/>
    <p:sldId id="337" r:id="rId85"/>
    <p:sldId id="335" r:id="rId86"/>
    <p:sldId id="338" r:id="rId87"/>
    <p:sldId id="339" r:id="rId88"/>
    <p:sldId id="343" r:id="rId89"/>
    <p:sldId id="344" r:id="rId90"/>
    <p:sldId id="340" r:id="rId91"/>
    <p:sldId id="341" r:id="rId92"/>
    <p:sldId id="342" r:id="rId93"/>
    <p:sldId id="368" r:id="rId94"/>
    <p:sldId id="347" r:id="rId95"/>
    <p:sldId id="348" r:id="rId96"/>
    <p:sldId id="349" r:id="rId97"/>
    <p:sldId id="369" r:id="rId98"/>
    <p:sldId id="352" r:id="rId99"/>
    <p:sldId id="351" r:id="rId100"/>
    <p:sldId id="354" r:id="rId101"/>
    <p:sldId id="355" r:id="rId102"/>
    <p:sldId id="356" r:id="rId103"/>
    <p:sldId id="357" r:id="rId10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Wilson" initials="PW" lastIdx="1" clrIdx="0">
    <p:extLst>
      <p:ext uri="{19B8F6BF-5375-455C-9EA6-DF929625EA0E}">
        <p15:presenceInfo xmlns:p15="http://schemas.microsoft.com/office/powerpoint/2012/main" userId="b322217d37431b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4660"/>
  </p:normalViewPr>
  <p:slideViewPr>
    <p:cSldViewPr snapToGrid="0">
      <p:cViewPr varScale="1">
        <p:scale>
          <a:sx n="97" d="100"/>
          <a:sy n="97" d="100"/>
        </p:scale>
        <p:origin x="9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04T14:20:56.37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19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664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478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9635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3455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3261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0634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950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991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207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92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794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216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762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969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64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868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4250983"/>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effectLst>
                  <a:outerShdw blurRad="38100" dist="38100" dir="2700000" algn="tl">
                    <a:srgbClr val="000000">
                      <a:alpha val="43137"/>
                    </a:srgbClr>
                  </a:outerShdw>
                </a:effectLst>
                <a:latin typeface="Sharnay" pitchFamily="2" charset="0"/>
              </a:rPr>
              <a:t>2020</a:t>
            </a:r>
            <a:br>
              <a:rPr lang="en-US" sz="7200" dirty="0">
                <a:effectLst>
                  <a:outerShdw blurRad="38100" dist="38100" dir="2700000" algn="tl">
                    <a:srgbClr val="000000">
                      <a:alpha val="43137"/>
                    </a:srgbClr>
                  </a:outerShdw>
                </a:effectLst>
                <a:latin typeface="Sharnay" pitchFamily="2" charset="0"/>
              </a:rPr>
            </a:br>
            <a:r>
              <a:rPr lang="en-US" sz="7200" dirty="0">
                <a:effectLst>
                  <a:outerShdw blurRad="38100" dist="38100" dir="2700000" algn="tl">
                    <a:srgbClr val="000000">
                      <a:alpha val="43137"/>
                    </a:srgbClr>
                  </a:outerShdw>
                </a:effectLst>
                <a:latin typeface="Sharnay" pitchFamily="2" charset="0"/>
              </a:rPr>
              <a:t>Statistics Clinic</a:t>
            </a:r>
          </a:p>
        </p:txBody>
      </p:sp>
      <p:sp>
        <p:nvSpPr>
          <p:cNvPr id="3" name="Subtitle 2"/>
          <p:cNvSpPr>
            <a:spLocks noGrp="1"/>
          </p:cNvSpPr>
          <p:nvPr>
            <p:ph type="subTitle" idx="1"/>
          </p:nvPr>
        </p:nvSpPr>
        <p:spPr>
          <a:xfrm>
            <a:off x="684212" y="4171950"/>
            <a:ext cx="6400800" cy="1619250"/>
          </a:xfrm>
        </p:spPr>
        <p:txBody>
          <a:bodyPr>
            <a:normAutofit/>
          </a:bodyPr>
          <a:lstStyle/>
          <a:p>
            <a:r>
              <a:rPr lang="en-US" sz="2800" dirty="0"/>
              <a:t>Boys Lacrosse in New York Section V</a:t>
            </a:r>
          </a:p>
        </p:txBody>
      </p:sp>
      <p:pic>
        <p:nvPicPr>
          <p:cNvPr id="4" name="Picture 3"/>
          <p:cNvPicPr>
            <a:picLocks noChangeAspect="1"/>
          </p:cNvPicPr>
          <p:nvPr/>
        </p:nvPicPr>
        <p:blipFill>
          <a:blip r:embed="rId2"/>
          <a:stretch>
            <a:fillRect/>
          </a:stretch>
        </p:blipFill>
        <p:spPr>
          <a:xfrm>
            <a:off x="8370887" y="4981575"/>
            <a:ext cx="3241676" cy="735382"/>
          </a:xfrm>
          <a:prstGeom prst="rect">
            <a:avLst/>
          </a:prstGeom>
        </p:spPr>
      </p:pic>
    </p:spTree>
    <p:extLst>
      <p:ext uri="{BB962C8B-B14F-4D97-AF65-F5344CB8AC3E}">
        <p14:creationId xmlns:p14="http://schemas.microsoft.com/office/powerpoint/2010/main" val="422133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2660456"/>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t>As a basic rule of thumb, … a decision on successful vs. unsuccessful clears should be made on whether, in the best judgement of the official scorer, a team crossed midfield and legitimately had an opportunity to begin running its offense</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10" name="Picture 9"/>
          <p:cNvPicPr>
            <a:picLocks noChangeAspect="1"/>
          </p:cNvPicPr>
          <p:nvPr/>
        </p:nvPicPr>
        <p:blipFill>
          <a:blip r:embed="rId3"/>
          <a:stretch>
            <a:fillRect/>
          </a:stretch>
        </p:blipFill>
        <p:spPr>
          <a:xfrm>
            <a:off x="336762" y="221530"/>
            <a:ext cx="446722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1" name="Rectangle 10"/>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CLEARS</a:t>
            </a:r>
          </a:p>
        </p:txBody>
      </p:sp>
    </p:spTree>
    <p:extLst>
      <p:ext uri="{BB962C8B-B14F-4D97-AF65-F5344CB8AC3E}">
        <p14:creationId xmlns:p14="http://schemas.microsoft.com/office/powerpoint/2010/main" val="4083398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6756400" y="221530"/>
            <a:ext cx="485641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Reporting</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518110" y="289289"/>
            <a:ext cx="5806131"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6000" dirty="0">
                <a:solidFill>
                  <a:schemeClr val="accent3">
                    <a:lumMod val="60000"/>
                    <a:lumOff val="4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3</a:t>
            </a:r>
            <a:r>
              <a:rPr lang="en-US" sz="6000" baseline="30000" dirty="0">
                <a:solidFill>
                  <a:schemeClr val="accent3">
                    <a:lumMod val="60000"/>
                    <a:lumOff val="4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rd</a:t>
            </a:r>
            <a: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 The Next</a:t>
            </a:r>
            <a:b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br>
            <a: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DAY</a:t>
            </a:r>
          </a:p>
        </p:txBody>
      </p:sp>
      <p:sp>
        <p:nvSpPr>
          <p:cNvPr id="8" name="Rectangle 7"/>
          <p:cNvSpPr/>
          <p:nvPr/>
        </p:nvSpPr>
        <p:spPr>
          <a:xfrm>
            <a:off x="6756400" y="1325348"/>
            <a:ext cx="4856414" cy="70788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Game Information</a:t>
            </a:r>
          </a:p>
        </p:txBody>
      </p:sp>
      <p:sp>
        <p:nvSpPr>
          <p:cNvPr id="14" name="TextBox 13"/>
          <p:cNvSpPr txBox="1"/>
          <p:nvPr/>
        </p:nvSpPr>
        <p:spPr>
          <a:xfrm>
            <a:off x="518110" y="3763923"/>
            <a:ext cx="10200690" cy="2585323"/>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150000"/>
              </a:lnSpc>
            </a:pPr>
            <a:r>
              <a:rPr lang="en-US" sz="3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Read the story on BLaxFive.NET</a:t>
            </a:r>
          </a:p>
          <a:p>
            <a:pPr>
              <a:lnSpc>
                <a:spcPct val="150000"/>
              </a:lnSpc>
            </a:pPr>
            <a:r>
              <a:rPr lang="en-US" sz="3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Send corrections is needed to:</a:t>
            </a:r>
          </a:p>
          <a:p>
            <a:pPr>
              <a:lnSpc>
                <a:spcPct val="150000"/>
              </a:lnSpc>
            </a:pPr>
            <a:r>
              <a:rPr lang="en-US" sz="3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Email:	</a:t>
            </a:r>
            <a:r>
              <a:rPr lang="en-US" sz="3600" dirty="0">
                <a:solidFill>
                  <a:schemeClr val="accent3">
                    <a:lumMod val="40000"/>
                    <a:lumOff val="6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wilson@sportsfive.net</a:t>
            </a:r>
          </a:p>
        </p:txBody>
      </p:sp>
      <p:sp>
        <p:nvSpPr>
          <p:cNvPr id="9" name="Rectangle 8"/>
          <p:cNvSpPr/>
          <p:nvPr/>
        </p:nvSpPr>
        <p:spPr>
          <a:xfrm>
            <a:off x="1973648" y="2642949"/>
            <a:ext cx="8183652" cy="707886"/>
          </a:xfrm>
          <a:prstGeom prst="rect">
            <a:avLst/>
          </a:prstGeom>
          <a:solidFill>
            <a:schemeClr val="bg2">
              <a:lumMod val="75000"/>
            </a:schemeClr>
          </a:solidFill>
        </p:spPr>
        <p:txBody>
          <a:bodyPr wrap="none" lIns="91440" tIns="45720" rIns="91440" bIns="45720">
            <a:spAutoFit/>
          </a:bodyPr>
          <a:lstStyle/>
          <a:p>
            <a:pPr algn="ctr"/>
            <a:r>
              <a:rPr lang="en-US" sz="4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Check the Game Story and Stats</a:t>
            </a:r>
          </a:p>
        </p:txBody>
      </p:sp>
    </p:spTree>
    <p:extLst>
      <p:ext uri="{BB962C8B-B14F-4D97-AF65-F5344CB8AC3E}">
        <p14:creationId xmlns:p14="http://schemas.microsoft.com/office/powerpoint/2010/main" val="10097027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2500"/>
                                        <p:tgtEl>
                                          <p:spTgt spid="9"/>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500" fill="hold"/>
                                        <p:tgtEl>
                                          <p:spTgt spid="14"/>
                                        </p:tgtEl>
                                        <p:attrNameLst>
                                          <p:attrName>ppt_w</p:attrName>
                                        </p:attrNameLst>
                                      </p:cBhvr>
                                      <p:tavLst>
                                        <p:tav tm="0">
                                          <p:val>
                                            <p:fltVal val="0"/>
                                          </p:val>
                                        </p:tav>
                                        <p:tav tm="100000">
                                          <p:val>
                                            <p:strVal val="#ppt_w"/>
                                          </p:val>
                                        </p:tav>
                                      </p:tavLst>
                                    </p:anim>
                                    <p:anim calcmode="lin" valueType="num">
                                      <p:cBhvr>
                                        <p:cTn id="18" dur="1500" fill="hold"/>
                                        <p:tgtEl>
                                          <p:spTgt spid="14"/>
                                        </p:tgtEl>
                                        <p:attrNameLst>
                                          <p:attrName>ppt_h</p:attrName>
                                        </p:attrNameLst>
                                      </p:cBhvr>
                                      <p:tavLst>
                                        <p:tav tm="0">
                                          <p:val>
                                            <p:fltVal val="0"/>
                                          </p:val>
                                        </p:tav>
                                        <p:tav tm="100000">
                                          <p:val>
                                            <p:strVal val="#ppt_h"/>
                                          </p:val>
                                        </p:tav>
                                      </p:tavLst>
                                    </p:anim>
                                    <p:animEffect transition="in" filter="fade">
                                      <p:cBhvr>
                                        <p:cTn id="1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8" name="Rectangle 7"/>
          <p:cNvSpPr/>
          <p:nvPr/>
        </p:nvSpPr>
        <p:spPr>
          <a:xfrm>
            <a:off x="4857742" y="467353"/>
            <a:ext cx="6788158"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“Stats Central” Page </a:t>
            </a:r>
          </a:p>
        </p:txBody>
      </p:sp>
      <p:pic>
        <p:nvPicPr>
          <p:cNvPr id="4" name="Picture 3"/>
          <p:cNvPicPr>
            <a:picLocks noChangeAspect="1"/>
          </p:cNvPicPr>
          <p:nvPr/>
        </p:nvPicPr>
        <p:blipFill>
          <a:blip r:embed="rId3"/>
          <a:srcRect/>
          <a:stretch/>
        </p:blipFill>
        <p:spPr>
          <a:xfrm>
            <a:off x="1528072" y="238913"/>
            <a:ext cx="2130723" cy="6007100"/>
          </a:xfrm>
          <a:prstGeom prst="rect">
            <a:avLst/>
          </a:prstGeom>
          <a:effectLst>
            <a:outerShdw blurRad="50800" dist="38100" dir="2700000" algn="tl" rotWithShape="0">
              <a:prstClr val="black">
                <a:alpha val="40000"/>
              </a:prstClr>
            </a:outerShdw>
          </a:effectLst>
        </p:spPr>
      </p:pic>
      <p:sp>
        <p:nvSpPr>
          <p:cNvPr id="10" name="Rectangle 9"/>
          <p:cNvSpPr/>
          <p:nvPr/>
        </p:nvSpPr>
        <p:spPr>
          <a:xfrm>
            <a:off x="5422900" y="1744448"/>
            <a:ext cx="6019800" cy="2554545"/>
          </a:xfrm>
          <a:prstGeom prst="rect">
            <a:avLst/>
          </a:prstGeom>
          <a:noFill/>
          <a:ln>
            <a:noFill/>
          </a:ln>
          <a:effectLst/>
        </p:spPr>
        <p:txBody>
          <a:bodyPr wrap="square" lIns="91440" tIns="45720" rIns="91440" bIns="45720">
            <a:spAutoFit/>
          </a:bodyPr>
          <a:lstStyle/>
          <a:p>
            <a:pPr marL="571500" indent="-571500">
              <a:buFont typeface="Arial" panose="020B0604020202020204" pitchFamily="34" charset="0"/>
              <a:buChar char="•"/>
            </a:pPr>
            <a:r>
              <a:rPr lang="en-US" sz="4000" b="1" dirty="0">
                <a:ln w="13462">
                  <a:solidFill>
                    <a:schemeClr val="bg1">
                      <a:lumMod val="65000"/>
                      <a:lumOff val="35000"/>
                    </a:schemeClr>
                  </a:solidFill>
                  <a:prstDash val="solid"/>
                </a:ln>
                <a:latin typeface="Arial" panose="020B0604020202020204" pitchFamily="34" charset="0"/>
                <a:cs typeface="Arial" panose="020B0604020202020204" pitchFamily="34" charset="0"/>
              </a:rPr>
              <a:t>Stats Manual</a:t>
            </a:r>
          </a:p>
          <a:p>
            <a:pPr marL="571500" indent="-571500">
              <a:buFont typeface="Arial" panose="020B0604020202020204" pitchFamily="34" charset="0"/>
              <a:buChar char="•"/>
            </a:pPr>
            <a:r>
              <a:rPr lang="en-US" sz="4000" b="1" dirty="0">
                <a:ln w="13462">
                  <a:solidFill>
                    <a:schemeClr val="bg1">
                      <a:lumMod val="65000"/>
                      <a:lumOff val="35000"/>
                    </a:schemeClr>
                  </a:solidFill>
                  <a:prstDash val="solid"/>
                </a:ln>
                <a:latin typeface="Arial" panose="020B0604020202020204" pitchFamily="34" charset="0"/>
                <a:cs typeface="Arial" panose="020B0604020202020204" pitchFamily="34" charset="0"/>
              </a:rPr>
              <a:t>Input Forms</a:t>
            </a:r>
          </a:p>
          <a:p>
            <a:pPr marL="571500" indent="-571500">
              <a:buFont typeface="Arial" panose="020B0604020202020204" pitchFamily="34" charset="0"/>
              <a:buChar char="•"/>
            </a:pPr>
            <a:r>
              <a:rPr lang="en-US" sz="4000" b="1" dirty="0">
                <a:ln w="13462">
                  <a:solidFill>
                    <a:schemeClr val="bg1">
                      <a:lumMod val="65000"/>
                      <a:lumOff val="35000"/>
                    </a:schemeClr>
                  </a:solidFill>
                  <a:prstDash val="solid"/>
                </a:ln>
                <a:latin typeface="Arial" panose="020B0604020202020204" pitchFamily="34" charset="0"/>
                <a:cs typeface="Arial" panose="020B0604020202020204" pitchFamily="34" charset="0"/>
              </a:rPr>
              <a:t>Field Diagrams</a:t>
            </a:r>
          </a:p>
          <a:p>
            <a:pPr marL="571500" indent="-571500">
              <a:buFont typeface="Arial" panose="020B0604020202020204" pitchFamily="34" charset="0"/>
              <a:buChar char="•"/>
            </a:pPr>
            <a:r>
              <a:rPr lang="en-US" sz="4000" b="1" dirty="0">
                <a:ln w="13462">
                  <a:solidFill>
                    <a:schemeClr val="bg1">
                      <a:lumMod val="65000"/>
                      <a:lumOff val="35000"/>
                    </a:schemeClr>
                  </a:solidFill>
                  <a:prstDash val="solid"/>
                </a:ln>
                <a:latin typeface="Arial" panose="020B0604020202020204" pitchFamily="34" charset="0"/>
                <a:cs typeface="Arial" panose="020B0604020202020204" pitchFamily="34" charset="0"/>
              </a:rPr>
              <a:t>And More. . . </a:t>
            </a:r>
          </a:p>
        </p:txBody>
      </p:sp>
      <p:sp>
        <p:nvSpPr>
          <p:cNvPr id="6" name="TextBox 5"/>
          <p:cNvSpPr txBox="1"/>
          <p:nvPr/>
        </p:nvSpPr>
        <p:spPr>
          <a:xfrm>
            <a:off x="4727018" y="4808308"/>
            <a:ext cx="6918882" cy="461665"/>
          </a:xfrm>
          <a:prstGeom prst="rect">
            <a:avLst/>
          </a:prstGeom>
          <a:solidFill>
            <a:schemeClr val="bg2">
              <a:lumMod val="75000"/>
            </a:schemeClr>
          </a:solidFill>
          <a:effectLst>
            <a:outerShdw blurRad="50800" dist="38100" dir="2700000" algn="tl" rotWithShape="0">
              <a:prstClr val="black">
                <a:alpha val="40000"/>
              </a:prstClr>
            </a:outerShdw>
          </a:effectLst>
        </p:spPr>
        <p:txBody>
          <a:bodyPr wrap="square" rtlCol="0">
            <a:spAutoFit/>
          </a:bodyPr>
          <a:lstStyle/>
          <a:p>
            <a:r>
              <a:rPr lang="en-US" sz="2400" dirty="0">
                <a:solidFill>
                  <a:schemeClr val="accent3">
                    <a:lumMod val="40000"/>
                    <a:lumOff val="60000"/>
                  </a:schemeClr>
                </a:solidFill>
              </a:rPr>
              <a:t>http://blaxfive.net/features/stats_central.php</a:t>
            </a:r>
          </a:p>
        </p:txBody>
      </p:sp>
    </p:spTree>
    <p:extLst>
      <p:ext uri="{BB962C8B-B14F-4D97-AF65-F5344CB8AC3E}">
        <p14:creationId xmlns:p14="http://schemas.microsoft.com/office/powerpoint/2010/main" val="4133256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500"/>
                                        <p:tgtEl>
                                          <p:spTgt spid="10">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500"/>
                                        <p:tgtEl>
                                          <p:spTgt spid="10">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wipe(left)">
                                      <p:cBhvr>
                                        <p:cTn id="20" dur="1500"/>
                                        <p:tgtEl>
                                          <p:spTgt spid="10">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wipe(left)">
                                      <p:cBhvr>
                                        <p:cTn id="23" dur="1500"/>
                                        <p:tgtEl>
                                          <p:spTgt spid="10">
                                            <p:txEl>
                                              <p:pRg st="3" end="3"/>
                                            </p:txEl>
                                          </p:spTgt>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uiExpand="1" build="p"/>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effectLst>
                  <a:outerShdw blurRad="38100" dist="38100" dir="2700000" algn="tl">
                    <a:srgbClr val="000000">
                      <a:alpha val="43137"/>
                    </a:srgbClr>
                  </a:outerShdw>
                </a:effectLst>
                <a:latin typeface="Sharnay" pitchFamily="2" charset="0"/>
              </a:rPr>
              <a:t>2020</a:t>
            </a:r>
            <a:br>
              <a:rPr lang="en-US" sz="7200" dirty="0">
                <a:effectLst>
                  <a:outerShdw blurRad="38100" dist="38100" dir="2700000" algn="tl">
                    <a:srgbClr val="000000">
                      <a:alpha val="43137"/>
                    </a:srgbClr>
                  </a:outerShdw>
                </a:effectLst>
                <a:latin typeface="Sharnay" pitchFamily="2" charset="0"/>
              </a:rPr>
            </a:br>
            <a:r>
              <a:rPr lang="en-US" sz="7200" dirty="0">
                <a:effectLst>
                  <a:outerShdw blurRad="38100" dist="38100" dir="2700000" algn="tl">
                    <a:srgbClr val="000000">
                      <a:alpha val="43137"/>
                    </a:srgbClr>
                  </a:outerShdw>
                </a:effectLst>
                <a:latin typeface="Sharnay" pitchFamily="2" charset="0"/>
              </a:rPr>
              <a:t>Statistics Clinic</a:t>
            </a:r>
          </a:p>
        </p:txBody>
      </p:sp>
      <p:sp>
        <p:nvSpPr>
          <p:cNvPr id="3" name="Subtitle 2"/>
          <p:cNvSpPr>
            <a:spLocks noGrp="1"/>
          </p:cNvSpPr>
          <p:nvPr>
            <p:ph type="subTitle" idx="1"/>
          </p:nvPr>
        </p:nvSpPr>
        <p:spPr>
          <a:xfrm>
            <a:off x="684212" y="4171950"/>
            <a:ext cx="6400800" cy="1619250"/>
          </a:xfrm>
        </p:spPr>
        <p:txBody>
          <a:bodyPr>
            <a:normAutofit/>
          </a:bodyPr>
          <a:lstStyle/>
          <a:p>
            <a:r>
              <a:rPr lang="en-US" sz="2800" dirty="0"/>
              <a:t>Boys Lacrosse in New York Section V</a:t>
            </a:r>
          </a:p>
        </p:txBody>
      </p:sp>
      <p:pic>
        <p:nvPicPr>
          <p:cNvPr id="4" name="Picture 3"/>
          <p:cNvPicPr>
            <a:picLocks noChangeAspect="1"/>
          </p:cNvPicPr>
          <p:nvPr/>
        </p:nvPicPr>
        <p:blipFill>
          <a:blip r:embed="rId2"/>
          <a:stretch>
            <a:fillRect/>
          </a:stretch>
        </p:blipFill>
        <p:spPr>
          <a:xfrm>
            <a:off x="8370887" y="4981575"/>
            <a:ext cx="3241676" cy="735382"/>
          </a:xfrm>
          <a:prstGeom prst="rect">
            <a:avLst/>
          </a:prstGeom>
        </p:spPr>
      </p:pic>
      <p:sp>
        <p:nvSpPr>
          <p:cNvPr id="5" name="Rectangle 4"/>
          <p:cNvSpPr/>
          <p:nvPr/>
        </p:nvSpPr>
        <p:spPr>
          <a:xfrm>
            <a:off x="375153" y="5384786"/>
            <a:ext cx="725070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Thanks for all you do.</a:t>
            </a:r>
          </a:p>
        </p:txBody>
      </p:sp>
    </p:spTree>
    <p:extLst>
      <p:ext uri="{BB962C8B-B14F-4D97-AF65-F5344CB8AC3E}">
        <p14:creationId xmlns:p14="http://schemas.microsoft.com/office/powerpoint/2010/main" val="3648055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Tree>
    <p:extLst>
      <p:ext uri="{BB962C8B-B14F-4D97-AF65-F5344CB8AC3E}">
        <p14:creationId xmlns:p14="http://schemas.microsoft.com/office/powerpoint/2010/main" val="211820794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2660456"/>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latin typeface="Arial" panose="020B0604020202020204" pitchFamily="34" charset="0"/>
                <a:cs typeface="Arial" panose="020B0604020202020204" pitchFamily="34" charset="0"/>
              </a:rPr>
              <a:t>Successful clears are now defined as beginning any time a team takes possession of the ball (or enters into the area) behind the restraining line.</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Successful clears end when the team crosses the midfield line and meet one of three conditions:</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10" name="Picture 9"/>
          <p:cNvPicPr>
            <a:picLocks noChangeAspect="1"/>
          </p:cNvPicPr>
          <p:nvPr/>
        </p:nvPicPr>
        <p:blipFill>
          <a:blip r:embed="rId3"/>
          <a:stretch>
            <a:fillRect/>
          </a:stretch>
        </p:blipFill>
        <p:spPr>
          <a:xfrm>
            <a:off x="336762" y="221530"/>
            <a:ext cx="446722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1" name="Rectangle 10"/>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CLEARS</a:t>
            </a:r>
          </a:p>
        </p:txBody>
      </p:sp>
    </p:spTree>
    <p:extLst>
      <p:ext uri="{BB962C8B-B14F-4D97-AF65-F5344CB8AC3E}">
        <p14:creationId xmlns:p14="http://schemas.microsoft.com/office/powerpoint/2010/main" val="580957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2" y="2956907"/>
            <a:ext cx="9593294"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latin typeface="Arial" panose="020B0604020202020204" pitchFamily="34" charset="0"/>
                <a:cs typeface="Arial" panose="020B0604020202020204" pitchFamily="34" charset="0"/>
              </a:rPr>
              <a:t>1 – The Player takes a shot</a:t>
            </a:r>
          </a:p>
          <a:p>
            <a:r>
              <a:rPr lang="en-US" sz="3200" dirty="0">
                <a:latin typeface="Arial" panose="020B0604020202020204" pitchFamily="34" charset="0"/>
                <a:cs typeface="Arial" panose="020B0604020202020204" pitchFamily="34" charset="0"/>
              </a:rPr>
              <a:t>2 – The Player makes a pass</a:t>
            </a:r>
          </a:p>
          <a:p>
            <a:r>
              <a:rPr lang="en-US" sz="3200" dirty="0">
                <a:latin typeface="Arial" panose="020B0604020202020204" pitchFamily="34" charset="0"/>
                <a:cs typeface="Arial" panose="020B0604020202020204" pitchFamily="34" charset="0"/>
              </a:rPr>
              <a:t>3 – The Player had the ability to meet criteria 1 or 2 put chooses not to “of his own accord”</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10" name="Picture 9"/>
          <p:cNvPicPr>
            <a:picLocks noChangeAspect="1"/>
          </p:cNvPicPr>
          <p:nvPr/>
        </p:nvPicPr>
        <p:blipFill>
          <a:blip r:embed="rId3"/>
          <a:stretch>
            <a:fillRect/>
          </a:stretch>
        </p:blipFill>
        <p:spPr>
          <a:xfrm>
            <a:off x="336762" y="221530"/>
            <a:ext cx="446722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1" name="Rectangle 10"/>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CLEARS</a:t>
            </a:r>
          </a:p>
        </p:txBody>
      </p:sp>
    </p:spTree>
    <p:extLst>
      <p:ext uri="{BB962C8B-B14F-4D97-AF65-F5344CB8AC3E}">
        <p14:creationId xmlns:p14="http://schemas.microsoft.com/office/powerpoint/2010/main" val="19969737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332465"/>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A.R.1</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Team A is on defense.  Team A forces a turnover and gains possession below its restraining line.  Player 1 then throws a pass to Player 2, who catches the ball and then runs across the midline.  Before Player 2 can shoot or pass, he turns over the ball.</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10" name="Picture 9"/>
          <p:cNvPicPr>
            <a:picLocks noChangeAspect="1"/>
          </p:cNvPicPr>
          <p:nvPr/>
        </p:nvPicPr>
        <p:blipFill>
          <a:blip r:embed="rId3"/>
          <a:stretch>
            <a:fillRect/>
          </a:stretch>
        </p:blipFill>
        <p:spPr>
          <a:xfrm>
            <a:off x="336762" y="221530"/>
            <a:ext cx="446722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1" name="Rectangle 10"/>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CLEARS</a:t>
            </a:r>
          </a:p>
        </p:txBody>
      </p:sp>
    </p:spTree>
    <p:extLst>
      <p:ext uri="{BB962C8B-B14F-4D97-AF65-F5344CB8AC3E}">
        <p14:creationId xmlns:p14="http://schemas.microsoft.com/office/powerpoint/2010/main" val="2525552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2" y="3108860"/>
            <a:ext cx="9593294"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A.R.2</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Team A is on defense.  Team A forces a turnover and gains possession below its restraining line.  Player 1 then throws a pass to Player 2, who catches the ball and then runs across the midline. Player 2 then passes the ball to Player 3.</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10" name="Picture 9"/>
          <p:cNvPicPr>
            <a:picLocks noChangeAspect="1"/>
          </p:cNvPicPr>
          <p:nvPr/>
        </p:nvPicPr>
        <p:blipFill>
          <a:blip r:embed="rId3"/>
          <a:stretch>
            <a:fillRect/>
          </a:stretch>
        </p:blipFill>
        <p:spPr>
          <a:xfrm>
            <a:off x="336762" y="221530"/>
            <a:ext cx="446722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1" name="Rectangle 10"/>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CLEARS</a:t>
            </a:r>
          </a:p>
        </p:txBody>
      </p:sp>
    </p:spTree>
    <p:extLst>
      <p:ext uri="{BB962C8B-B14F-4D97-AF65-F5344CB8AC3E}">
        <p14:creationId xmlns:p14="http://schemas.microsoft.com/office/powerpoint/2010/main" val="4175494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571223" y="3224743"/>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A.R.3</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After Team A gains possession of the ball (behind the restraining line) and Player A is the first person to possess the ball across the midfield line. Player A is closely guarded by the defense and is unable to find a teammate to pass to or get a shot off before turning over the ball.”</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10" name="Picture 9"/>
          <p:cNvPicPr>
            <a:picLocks noChangeAspect="1"/>
          </p:cNvPicPr>
          <p:nvPr/>
        </p:nvPicPr>
        <p:blipFill>
          <a:blip r:embed="rId3"/>
          <a:stretch>
            <a:fillRect/>
          </a:stretch>
        </p:blipFill>
        <p:spPr>
          <a:xfrm>
            <a:off x="336762" y="221530"/>
            <a:ext cx="446722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1" name="Rectangle 10"/>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CLEARS</a:t>
            </a:r>
          </a:p>
        </p:txBody>
      </p:sp>
      <p:sp>
        <p:nvSpPr>
          <p:cNvPr id="13" name="Star: 5 Points 12"/>
          <p:cNvSpPr/>
          <p:nvPr/>
        </p:nvSpPr>
        <p:spPr>
          <a:xfrm>
            <a:off x="9343901" y="1985456"/>
            <a:ext cx="1172308" cy="996462"/>
          </a:xfrm>
          <a:prstGeom prst="star5">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0046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582947" y="3117020"/>
            <a:ext cx="9593294"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A.R.7</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Team A takes possession of the ball above the restraining line on its defensive side and brings the ball below the restraining line.</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10" name="Picture 9"/>
          <p:cNvPicPr>
            <a:picLocks noChangeAspect="1"/>
          </p:cNvPicPr>
          <p:nvPr/>
        </p:nvPicPr>
        <p:blipFill>
          <a:blip r:embed="rId3"/>
          <a:stretch>
            <a:fillRect/>
          </a:stretch>
        </p:blipFill>
        <p:spPr>
          <a:xfrm>
            <a:off x="336762" y="221530"/>
            <a:ext cx="446722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1" name="Rectangle 10"/>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CLEARS</a:t>
            </a:r>
          </a:p>
        </p:txBody>
      </p:sp>
      <p:sp>
        <p:nvSpPr>
          <p:cNvPr id="13" name="Star: 5 Points 12"/>
          <p:cNvSpPr/>
          <p:nvPr/>
        </p:nvSpPr>
        <p:spPr>
          <a:xfrm>
            <a:off x="9343901" y="1985456"/>
            <a:ext cx="1172308" cy="996462"/>
          </a:xfrm>
          <a:prstGeom prst="star5">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79963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571223" y="3175950"/>
            <a:ext cx="9593294"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A.R.11</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Defenseman A1 gains possession of the ball behind the restraining line, but not in the box.  Team A clears the ball without ever going into the box.”</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10" name="Picture 9"/>
          <p:cNvPicPr>
            <a:picLocks noChangeAspect="1"/>
          </p:cNvPicPr>
          <p:nvPr/>
        </p:nvPicPr>
        <p:blipFill>
          <a:blip r:embed="rId3"/>
          <a:stretch>
            <a:fillRect/>
          </a:stretch>
        </p:blipFill>
        <p:spPr>
          <a:xfrm>
            <a:off x="336762" y="221530"/>
            <a:ext cx="446722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1" name="Rectangle 10"/>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CLEARS</a:t>
            </a:r>
          </a:p>
        </p:txBody>
      </p:sp>
      <p:sp>
        <p:nvSpPr>
          <p:cNvPr id="13" name="Star: 5 Points 12"/>
          <p:cNvSpPr/>
          <p:nvPr/>
        </p:nvSpPr>
        <p:spPr>
          <a:xfrm>
            <a:off x="9343901" y="1985456"/>
            <a:ext cx="1172308" cy="996462"/>
          </a:xfrm>
          <a:prstGeom prst="star5">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2803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606390" y="2945602"/>
            <a:ext cx="10178839"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goalie makes a save and begins to clear the ball. He passes it to a midfielder who crosses the midline.</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a successful clear?</a:t>
            </a:r>
          </a:p>
        </p:txBody>
      </p:sp>
    </p:spTree>
    <p:extLst>
      <p:ext uri="{BB962C8B-B14F-4D97-AF65-F5344CB8AC3E}">
        <p14:creationId xmlns:p14="http://schemas.microsoft.com/office/powerpoint/2010/main" val="1521407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606390" y="2945602"/>
            <a:ext cx="10178839"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 A starts a clear but the ball is knocked out of their stick.  A midfielder on Team A picks the loose ball and runs it over the midfield line (and pass/shot). </a:t>
            </a: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a successful clear?</a:t>
            </a:r>
          </a:p>
        </p:txBody>
      </p:sp>
    </p:spTree>
    <p:extLst>
      <p:ext uri="{BB962C8B-B14F-4D97-AF65-F5344CB8AC3E}">
        <p14:creationId xmlns:p14="http://schemas.microsoft.com/office/powerpoint/2010/main" val="2625270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F39501A-84C0-45E8-AC91-B8D52950AC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4984160-AA85-484A-BB1E-35D7F7783F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CA8A166-667C-4EB1-864C-8B3C1DD18E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A5ECB3A-A23A-4E02-B878-EDDB06279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71DFB11-15ED-4CE6-8461-1F250D0F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6" name="Rectangle 45">
            <a:extLst>
              <a:ext uri="{FF2B5EF4-FFF2-40B4-BE49-F238E27FC236}">
                <a16:creationId xmlns:a16="http://schemas.microsoft.com/office/drawing/2014/main" id="{A31EE529-9563-4B44-B25B-8C8FAC2C9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5641" y="4473679"/>
            <a:ext cx="9552558" cy="123325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600" b="1" cap="all">
                <a:ln w="3175" cmpd="sng">
                  <a:noFill/>
                </a:ln>
                <a:latin typeface="+mj-lt"/>
                <a:ea typeface="+mj-ea"/>
                <a:cs typeface="+mj-cs"/>
              </a:rPr>
              <a:t>Kyle Barrett</a:t>
            </a:r>
            <a:br>
              <a:rPr lang="en-US" sz="2600" b="1" cap="all">
                <a:ln w="3175" cmpd="sng">
                  <a:noFill/>
                </a:ln>
                <a:latin typeface="+mj-lt"/>
                <a:ea typeface="+mj-ea"/>
                <a:cs typeface="+mj-cs"/>
              </a:rPr>
            </a:br>
            <a:r>
              <a:rPr lang="en-US" sz="2600" b="1" cap="all">
                <a:ln w="3175" cmpd="sng">
                  <a:noFill/>
                </a:ln>
                <a:latin typeface="+mj-lt"/>
                <a:ea typeface="+mj-ea"/>
                <a:cs typeface="+mj-cs"/>
              </a:rPr>
              <a:t>and</a:t>
            </a:r>
            <a:br>
              <a:rPr lang="en-US" sz="2600" b="1" cap="all">
                <a:ln w="3175" cmpd="sng">
                  <a:noFill/>
                </a:ln>
                <a:latin typeface="+mj-lt"/>
                <a:ea typeface="+mj-ea"/>
                <a:cs typeface="+mj-cs"/>
              </a:rPr>
            </a:br>
            <a:r>
              <a:rPr lang="en-US" sz="2600" b="1" cap="all">
                <a:ln w="3175" cmpd="sng">
                  <a:noFill/>
                </a:ln>
                <a:latin typeface="+mj-lt"/>
                <a:ea typeface="+mj-ea"/>
                <a:cs typeface="+mj-cs"/>
              </a:rPr>
              <a:t>Paul Wilson</a:t>
            </a:r>
          </a:p>
        </p:txBody>
      </p:sp>
      <p:grpSp>
        <p:nvGrpSpPr>
          <p:cNvPr id="48" name="Group 47">
            <a:extLst>
              <a:ext uri="{FF2B5EF4-FFF2-40B4-BE49-F238E27FC236}">
                <a16:creationId xmlns:a16="http://schemas.microsoft.com/office/drawing/2014/main" id="{E6F7F51A-2992-4CD6-9AFA-BB20593728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9" name="Straight Connector 48">
              <a:extLst>
                <a:ext uri="{FF2B5EF4-FFF2-40B4-BE49-F238E27FC236}">
                  <a16:creationId xmlns:a16="http://schemas.microsoft.com/office/drawing/2014/main" id="{CC080D67-B854-4E5B-8DFD-0C6B05A881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0147B17-B2A0-42A8-8014-5EE91A713D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522D0A4-1828-4DAA-B441-44353D6A4C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92055245-6EA5-4DBD-8D2B-B8985C08B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71CCC5E-2BC7-45FD-921C-2F6FC6B40E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5" name="Snip Diagonal Corner Rectangle 12">
            <a:extLst>
              <a:ext uri="{FF2B5EF4-FFF2-40B4-BE49-F238E27FC236}">
                <a16:creationId xmlns:a16="http://schemas.microsoft.com/office/drawing/2014/main" id="{CBFFE769-0FFA-4467-A42C-CA7F507F2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t="7729" r="-2" b="19577"/>
          <a:stretch/>
        </p:blipFill>
        <p:spPr>
          <a:xfrm>
            <a:off x="834935" y="854087"/>
            <a:ext cx="5582963" cy="3280831"/>
          </a:xfrm>
          <a:custGeom>
            <a:avLst/>
            <a:gdLst/>
            <a:ahLst/>
            <a:cxnLst/>
            <a:rect l="l" t="t" r="r" b="b"/>
            <a:pathLst>
              <a:path w="5582963" h="3280831">
                <a:moveTo>
                  <a:pt x="402071" y="0"/>
                </a:moveTo>
                <a:lnTo>
                  <a:pt x="5582963" y="0"/>
                </a:lnTo>
                <a:lnTo>
                  <a:pt x="5582963" y="3280831"/>
                </a:lnTo>
                <a:lnTo>
                  <a:pt x="0" y="3280831"/>
                </a:lnTo>
                <a:lnTo>
                  <a:pt x="0" y="402071"/>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a:srcRect t="5496" r="-1" b="5496"/>
          <a:stretch/>
        </p:blipFill>
        <p:spPr>
          <a:xfrm>
            <a:off x="6568222" y="854087"/>
            <a:ext cx="3557016" cy="3280831"/>
          </a:xfrm>
          <a:custGeom>
            <a:avLst/>
            <a:gdLst/>
            <a:ahLst/>
            <a:cxnLst/>
            <a:rect l="l" t="t" r="r" b="b"/>
            <a:pathLst>
              <a:path w="3557016" h="3280831">
                <a:moveTo>
                  <a:pt x="0" y="0"/>
                </a:moveTo>
                <a:lnTo>
                  <a:pt x="3557016" y="0"/>
                </a:lnTo>
                <a:lnTo>
                  <a:pt x="3557016" y="2876895"/>
                </a:lnTo>
                <a:lnTo>
                  <a:pt x="3153080" y="3280831"/>
                </a:lnTo>
                <a:lnTo>
                  <a:pt x="0" y="3280831"/>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9930056" y="5779288"/>
            <a:ext cx="2057400" cy="466725"/>
          </a:xfrm>
          <a:prstGeom prst="rect">
            <a:avLst/>
          </a:prstGeom>
        </p:spPr>
      </p:pic>
    </p:spTree>
    <p:extLst>
      <p:ext uri="{BB962C8B-B14F-4D97-AF65-F5344CB8AC3E}">
        <p14:creationId xmlns:p14="http://schemas.microsoft.com/office/powerpoint/2010/main" val="315004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606390" y="2945602"/>
            <a:ext cx="10178839" cy="36009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defenseman knocks down a pass which deflects outside the </a:t>
            </a:r>
            <a:r>
              <a:rPr lang="en-US" sz="44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front</a:t>
            </a: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the goal area. He picks it up and runs to his offensive goal area. </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a successful clear?</a:t>
            </a:r>
          </a:p>
        </p:txBody>
      </p:sp>
    </p:spTree>
    <p:extLst>
      <p:ext uri="{BB962C8B-B14F-4D97-AF65-F5344CB8AC3E}">
        <p14:creationId xmlns:p14="http://schemas.microsoft.com/office/powerpoint/2010/main" val="1886342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606390" y="2945602"/>
            <a:ext cx="10178839" cy="36009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defenseman knocks down a pass which deflects outside the </a:t>
            </a:r>
            <a:r>
              <a:rPr lang="en-US" sz="44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a:t>
            </a: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the goal area. He picks it up and runs into the defensive area. </a:t>
            </a: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the start of a clear?</a:t>
            </a:r>
          </a:p>
        </p:txBody>
      </p:sp>
    </p:spTree>
    <p:extLst>
      <p:ext uri="{BB962C8B-B14F-4D97-AF65-F5344CB8AC3E}">
        <p14:creationId xmlns:p14="http://schemas.microsoft.com/office/powerpoint/2010/main" val="15425041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1346634" y="807964"/>
            <a:ext cx="7091569" cy="5242071"/>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107320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332465"/>
            <a:ext cx="9593294"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ball propelled toward the goal by an offensive player shall be called a shot. The ball may be thrown from a stick, kicked, or otherwise physically directed to be credited as a shot.”</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SHOTS</a:t>
            </a:r>
          </a:p>
        </p:txBody>
      </p:sp>
    </p:spTree>
    <p:extLst>
      <p:ext uri="{BB962C8B-B14F-4D97-AF65-F5344CB8AC3E}">
        <p14:creationId xmlns:p14="http://schemas.microsoft.com/office/powerpoint/2010/main" val="41202577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1543" y="3224743"/>
            <a:ext cx="9440285"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statistician should take care to award shots only when possession of the ball can reasonably be said to have occurred or by ricochet or when  a  controlled  effort  can  be  construed somewhat  similar  to controlled tips in basketball).”</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SHOTS</a:t>
            </a:r>
          </a:p>
        </p:txBody>
      </p:sp>
    </p:spTree>
    <p:extLst>
      <p:ext uri="{BB962C8B-B14F-4D97-AF65-F5344CB8AC3E}">
        <p14:creationId xmlns:p14="http://schemas.microsoft.com/office/powerpoint/2010/main" val="1391706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1543" y="2966835"/>
            <a:ext cx="9440285"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2. A ball that enters the goal propelled by the offensive team must then become a shot and a goal.</a:t>
            </a:r>
          </a:p>
          <a:p>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3. A ball that ricochets off another player and enters the  goal will be credited as a shot by the player deemed to have scored the goal…”</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SHOTS</a:t>
            </a:r>
          </a:p>
        </p:txBody>
      </p:sp>
    </p:spTree>
    <p:extLst>
      <p:ext uri="{BB962C8B-B14F-4D97-AF65-F5344CB8AC3E}">
        <p14:creationId xmlns:p14="http://schemas.microsoft.com/office/powerpoint/2010/main" val="1233402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1543" y="3126091"/>
            <a:ext cx="9844088"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4. In  the  case  of  a  team  goal  (also  known  as  an  own goal), there is no shot recorded.</a:t>
            </a:r>
          </a:p>
          <a:p>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[See Goals for more definitions.] </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SHOTS</a:t>
            </a:r>
          </a:p>
        </p:txBody>
      </p:sp>
    </p:spTree>
    <p:extLst>
      <p:ext uri="{BB962C8B-B14F-4D97-AF65-F5344CB8AC3E}">
        <p14:creationId xmlns:p14="http://schemas.microsoft.com/office/powerpoint/2010/main" val="2197127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1543" y="2923276"/>
            <a:ext cx="9844088"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“NOTE: One of the most common mis-definition in lacrosse is that of “shot on goal.” A shot on goal is not the same thing as a shot at the goal. The latter encompasses all shots; the former encompasses only shots scoring and those having been saved by the goalie. A shot that hits the pipe is not a shot on goal.”</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SHOTS</a:t>
            </a:r>
          </a:p>
        </p:txBody>
      </p:sp>
    </p:spTree>
    <p:extLst>
      <p:ext uri="{BB962C8B-B14F-4D97-AF65-F5344CB8AC3E}">
        <p14:creationId xmlns:p14="http://schemas.microsoft.com/office/powerpoint/2010/main" val="2432706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1358640" y="689135"/>
            <a:ext cx="7103822" cy="5251128"/>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3250043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117020"/>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1. A goal should be credited to the player who shot the ball, scoring a goal for his own team. In certain situations, a team goal (also known as “own goal”) may be credited. However, statisticians should err on the side of awarding the goal to the player who took the original shot.”</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GOALS</a:t>
            </a:r>
          </a:p>
        </p:txBody>
      </p:sp>
    </p:spTree>
    <p:extLst>
      <p:ext uri="{BB962C8B-B14F-4D97-AF65-F5344CB8AC3E}">
        <p14:creationId xmlns:p14="http://schemas.microsoft.com/office/powerpoint/2010/main" val="3366712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772344" y="472820"/>
            <a:ext cx="8283442" cy="5678985"/>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3658332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1543" y="2881066"/>
            <a:ext cx="9593294"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A shot that strikes another offensive player and deflects into the goal should be credited as a goal to the player who last touched the ball before it entered the goal. The player credited with the goal must also be credited with a shot; the original shooter should be credited only with a shot, not an assist.”</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GOALS</a:t>
            </a:r>
          </a:p>
        </p:txBody>
      </p:sp>
    </p:spTree>
    <p:extLst>
      <p:ext uri="{BB962C8B-B14F-4D97-AF65-F5344CB8AC3E}">
        <p14:creationId xmlns:p14="http://schemas.microsoft.com/office/powerpoint/2010/main" val="42610214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332465"/>
            <a:ext cx="9593294"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A ball entering the goal that appeared to have been a pass to another player shall be counted as a shot and a goal for the player who made the pass.”</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GOALS</a:t>
            </a:r>
          </a:p>
        </p:txBody>
      </p:sp>
    </p:spTree>
    <p:extLst>
      <p:ext uri="{BB962C8B-B14F-4D97-AF65-F5344CB8AC3E}">
        <p14:creationId xmlns:p14="http://schemas.microsoft.com/office/powerpoint/2010/main" val="2360458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508311"/>
            <a:ext cx="9593294"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A team goal will be credited if a defensive player gains possession of the ball and then causes the ball to enter his own team’s goal.”</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GOALS</a:t>
            </a:r>
          </a:p>
        </p:txBody>
      </p:sp>
    </p:spTree>
    <p:extLst>
      <p:ext uri="{BB962C8B-B14F-4D97-AF65-F5344CB8AC3E}">
        <p14:creationId xmlns:p14="http://schemas.microsoft.com/office/powerpoint/2010/main" val="2680234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144894"/>
            <a:ext cx="10178839" cy="224676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player takes a shot which bounces</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off a defenseman and scores. </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gets credit for the goal/assist?</a:t>
            </a:r>
          </a:p>
        </p:txBody>
      </p:sp>
    </p:spTree>
    <p:extLst>
      <p:ext uri="{BB962C8B-B14F-4D97-AF65-F5344CB8AC3E}">
        <p14:creationId xmlns:p14="http://schemas.microsoft.com/office/powerpoint/2010/main" val="7815623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144894"/>
            <a:ext cx="10178839" cy="224676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player takes a shot which bounces</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off a teammate and scores. </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gets credit for the goal/assist?</a:t>
            </a:r>
          </a:p>
        </p:txBody>
      </p:sp>
    </p:spTree>
    <p:extLst>
      <p:ext uri="{BB962C8B-B14F-4D97-AF65-F5344CB8AC3E}">
        <p14:creationId xmlns:p14="http://schemas.microsoft.com/office/powerpoint/2010/main" val="6732139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1390966" y="713030"/>
            <a:ext cx="7039172" cy="5203339"/>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502412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130958"/>
            <a:ext cx="9593294"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“Philosophy. An assist is not necessarily credited to a player who makes a pass before a goal. There should be conscious effort on the part of the passer to find an open player for a shot or to help a player work free for a shot.”</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ASSISTS</a:t>
            </a:r>
          </a:p>
        </p:txBody>
      </p:sp>
    </p:spTree>
    <p:extLst>
      <p:ext uri="{BB962C8B-B14F-4D97-AF65-F5344CB8AC3E}">
        <p14:creationId xmlns:p14="http://schemas.microsoft.com/office/powerpoint/2010/main" val="38251858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1543" y="2868407"/>
            <a:ext cx="9593294" cy="33239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should be no particular time frame for an assist (although the pass and shot should appear to be part of the same play) nor should there be any rigid distance factor in the play (the player scoring the goal could take one step, several steps, or even run a number of yards with the ball and still have the passer credited with an assist).”</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ASSISTS</a:t>
            </a:r>
          </a:p>
        </p:txBody>
      </p:sp>
    </p:spTree>
    <p:extLst>
      <p:ext uri="{BB962C8B-B14F-4D97-AF65-F5344CB8AC3E}">
        <p14:creationId xmlns:p14="http://schemas.microsoft.com/office/powerpoint/2010/main" val="1396858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015941"/>
            <a:ext cx="9593294"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 assist should not be credited on a play when the goal scorer dodges a defensive player after receiving the pass before shooting unless, in the opinion of the statistician, it was the pass itself and not the dodge that led directly to the shot.”</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ASSISTS</a:t>
            </a:r>
          </a:p>
        </p:txBody>
      </p:sp>
    </p:spTree>
    <p:extLst>
      <p:ext uri="{BB962C8B-B14F-4D97-AF65-F5344CB8AC3E}">
        <p14:creationId xmlns:p14="http://schemas.microsoft.com/office/powerpoint/2010/main" val="1594914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015941"/>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1. A player is credited with an assist when he makes, in the opinion of the statistician, a pass contributing directly to a goal. An assist cannot be credited to any player other than the one who had the ball immediately before the player credited with the goal.”</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ASSISTS</a:t>
            </a:r>
          </a:p>
        </p:txBody>
      </p:sp>
    </p:spTree>
    <p:extLst>
      <p:ext uri="{BB962C8B-B14F-4D97-AF65-F5344CB8AC3E}">
        <p14:creationId xmlns:p14="http://schemas.microsoft.com/office/powerpoint/2010/main" val="26191979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55385" y="1847565"/>
            <a:ext cx="2761868" cy="2172670"/>
          </a:xfrm>
          <a:prstGeom prst="rect">
            <a:avLst/>
          </a:prstGeom>
        </p:spPr>
      </p:pic>
      <p:pic>
        <p:nvPicPr>
          <p:cNvPr id="5" name="Picture 4"/>
          <p:cNvPicPr>
            <a:picLocks noChangeAspect="1"/>
          </p:cNvPicPr>
          <p:nvPr/>
        </p:nvPicPr>
        <p:blipFill>
          <a:blip r:embed="rId3"/>
          <a:stretch>
            <a:fillRect/>
          </a:stretch>
        </p:blipFill>
        <p:spPr>
          <a:xfrm>
            <a:off x="9930056" y="5779288"/>
            <a:ext cx="2057400" cy="466725"/>
          </a:xfrm>
          <a:prstGeom prst="rect">
            <a:avLst/>
          </a:prstGeom>
        </p:spPr>
      </p:pic>
      <p:sp>
        <p:nvSpPr>
          <p:cNvPr id="4" name="TextBox 3"/>
          <p:cNvSpPr txBox="1"/>
          <p:nvPr/>
        </p:nvSpPr>
        <p:spPr>
          <a:xfrm>
            <a:off x="698500" y="1701630"/>
            <a:ext cx="7320083" cy="91440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685800" indent="-685800">
              <a:buFont typeface="Arial" panose="020B0604020202020204" pitchFamily="34" charset="0"/>
              <a:buChar char="•"/>
            </a:pPr>
            <a:r>
              <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a:t>
            </a:r>
          </a:p>
        </p:txBody>
      </p:sp>
      <p:sp>
        <p:nvSpPr>
          <p:cNvPr id="11" name="TextBox 10"/>
          <p:cNvSpPr txBox="1"/>
          <p:nvPr/>
        </p:nvSpPr>
        <p:spPr>
          <a:xfrm>
            <a:off x="698500" y="2616030"/>
            <a:ext cx="7320083"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685800" indent="-685800">
              <a:buFont typeface="Arial" panose="020B0604020202020204" pitchFamily="34" charset="0"/>
              <a:buChar char="•"/>
            </a:pPr>
            <a:r>
              <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NCAA Stats Manual</a:t>
            </a:r>
          </a:p>
        </p:txBody>
      </p:sp>
      <p:sp>
        <p:nvSpPr>
          <p:cNvPr id="12" name="TextBox 11"/>
          <p:cNvSpPr txBox="1"/>
          <p:nvPr/>
        </p:nvSpPr>
        <p:spPr>
          <a:xfrm>
            <a:off x="698501" y="3547945"/>
            <a:ext cx="7320084" cy="91440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685800" indent="-685800">
              <a:buFont typeface="Arial" panose="020B0604020202020204" pitchFamily="34" charset="0"/>
              <a:buChar char="•"/>
            </a:pPr>
            <a:r>
              <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Definitions</a:t>
            </a:r>
          </a:p>
        </p:txBody>
      </p:sp>
      <p:sp>
        <p:nvSpPr>
          <p:cNvPr id="13" name="TextBox 12"/>
          <p:cNvSpPr txBox="1"/>
          <p:nvPr/>
        </p:nvSpPr>
        <p:spPr>
          <a:xfrm>
            <a:off x="698500" y="4454460"/>
            <a:ext cx="7320084" cy="91440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685800" indent="-685800">
              <a:buFont typeface="Arial" panose="020B0604020202020204" pitchFamily="34" charset="0"/>
              <a:buChar char="•"/>
            </a:pPr>
            <a:r>
              <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Forms / Reporting</a:t>
            </a:r>
          </a:p>
        </p:txBody>
      </p:sp>
      <p:sp>
        <p:nvSpPr>
          <p:cNvPr id="15" name="Rectangle 14"/>
          <p:cNvSpPr/>
          <p:nvPr/>
        </p:nvSpPr>
        <p:spPr>
          <a:xfrm>
            <a:off x="7221415" y="287115"/>
            <a:ext cx="4666393" cy="144655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Agenda</a:t>
            </a:r>
          </a:p>
        </p:txBody>
      </p:sp>
    </p:spTree>
    <p:extLst>
      <p:ext uri="{BB962C8B-B14F-4D97-AF65-F5344CB8AC3E}">
        <p14:creationId xmlns:p14="http://schemas.microsoft.com/office/powerpoint/2010/main" val="2672315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015941"/>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1" dirty="0">
                <a:effectLst>
                  <a:outerShdw blurRad="38100" dist="38100" dir="2700000" algn="tl">
                    <a:srgbClr val="000000">
                      <a:alpha val="43137"/>
                    </a:srgbClr>
                  </a:outerShdw>
                </a:effectLst>
                <a:latin typeface="Sharnay" pitchFamily="2" charset="0"/>
              </a:rPr>
              <a:t>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2. A goal that is scored when the ball deflects off of an offensive player into the goal can have an assist if, in the scorer’s opinion, the player whose action caused the ball to deflect off of the second player was attempting to pass and not shoot.”</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ASSISTS</a:t>
            </a:r>
          </a:p>
        </p:txBody>
      </p:sp>
    </p:spTree>
    <p:extLst>
      <p:ext uri="{BB962C8B-B14F-4D97-AF65-F5344CB8AC3E}">
        <p14:creationId xmlns:p14="http://schemas.microsoft.com/office/powerpoint/2010/main" val="24030768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285571"/>
            <a:ext cx="10178839" cy="218521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three steps (or two seconds) there cannot be an assist on the play. </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True or False?</a:t>
            </a:r>
          </a:p>
        </p:txBody>
      </p:sp>
    </p:spTree>
    <p:extLst>
      <p:ext uri="{BB962C8B-B14F-4D97-AF65-F5344CB8AC3E}">
        <p14:creationId xmlns:p14="http://schemas.microsoft.com/office/powerpoint/2010/main" val="19649292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1390964" y="713030"/>
            <a:ext cx="7039172" cy="5203339"/>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238691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130958"/>
            <a:ext cx="9593294"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“Philosophy. The basic rule of a save is that any time a ball is stopped or deflected with any part  of  the goalie’s body or stick, which if not stopped or deflected would have resulted in the ball entering  the  goal,  a save is recorded.”</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SAVES</a:t>
            </a:r>
          </a:p>
        </p:txBody>
      </p:sp>
    </p:spTree>
    <p:extLst>
      <p:ext uri="{BB962C8B-B14F-4D97-AF65-F5344CB8AC3E}">
        <p14:creationId xmlns:p14="http://schemas.microsoft.com/office/powerpoint/2010/main" val="2991426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0" y="2881066"/>
            <a:ext cx="9899439"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statistician should focus on what would have happened to the ball if it had not been stopped or deflected by the goalie. If the shot would have scored, then award the goalie a save. If it would not have scored, do not credit a save. The tendency is to give a goalie a save every time he touches a shot; this creates inflated statistics.”</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SAVES</a:t>
            </a:r>
          </a:p>
        </p:txBody>
      </p:sp>
    </p:spTree>
    <p:extLst>
      <p:ext uri="{BB962C8B-B14F-4D97-AF65-F5344CB8AC3E}">
        <p14:creationId xmlns:p14="http://schemas.microsoft.com/office/powerpoint/2010/main" val="20634731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2881066"/>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matter how difficult it is to determine, the statistician should make consistent judgments on each shot that goalies stop or  deflect.</a:t>
            </a:r>
          </a:p>
          <a:p>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Consistency must be maintained so that the  national statistics are meaningful.”</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SAVES</a:t>
            </a:r>
          </a:p>
        </p:txBody>
      </p:sp>
    </p:spTree>
    <p:extLst>
      <p:ext uri="{BB962C8B-B14F-4D97-AF65-F5344CB8AC3E}">
        <p14:creationId xmlns:p14="http://schemas.microsoft.com/office/powerpoint/2010/main" val="4060326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117020"/>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1. Offensive efforts that the goalie prevents from going into the goal are considered saves. A team save can be credited in certain situations see approved rulings below). If the goalie is in the crease, no one else can be credited with a save (including a team save).”</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SAVES</a:t>
            </a:r>
          </a:p>
        </p:txBody>
      </p:sp>
    </p:spTree>
    <p:extLst>
      <p:ext uri="{BB962C8B-B14F-4D97-AF65-F5344CB8AC3E}">
        <p14:creationId xmlns:p14="http://schemas.microsoft.com/office/powerpoint/2010/main" val="2208083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117020"/>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2. A blocked shot by a defenseman is not considered a save </a:t>
            </a:r>
            <a:r>
              <a:rPr lang="en-US" sz="3200" strike="sng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unless the defenseman is in the crease and the goalie is not.</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NYS defensemen cannot enter the crease to</a:t>
            </a:r>
            <a:b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 as a goalie.</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SAVES</a:t>
            </a:r>
          </a:p>
        </p:txBody>
      </p:sp>
    </p:spTree>
    <p:extLst>
      <p:ext uri="{BB962C8B-B14F-4D97-AF65-F5344CB8AC3E}">
        <p14:creationId xmlns:p14="http://schemas.microsoft.com/office/powerpoint/2010/main" val="3890345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1543" y="2976343"/>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3. A shot that hits the pipe, rebounds off the goalie’s body and would go into the goal if not stopped by the goalie is credited as a save. A shot that hits the pipe, rebounds off the goalie’s body and would not go into the goal before being picked up by another player is credited as a ground ball.”</a:t>
            </a:r>
            <a:endParaRPr lang="en-US" sz="3200" dirty="0">
              <a:solidFill>
                <a:schemeClr val="accent3">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SAVES</a:t>
            </a:r>
          </a:p>
        </p:txBody>
      </p:sp>
    </p:spTree>
    <p:extLst>
      <p:ext uri="{BB962C8B-B14F-4D97-AF65-F5344CB8AC3E}">
        <p14:creationId xmlns:p14="http://schemas.microsoft.com/office/powerpoint/2010/main" val="41521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285571"/>
            <a:ext cx="10178839" cy="218521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goalie catches a shot outside</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goal posts. </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a save?</a:t>
            </a:r>
          </a:p>
        </p:txBody>
      </p:sp>
    </p:spTree>
    <p:extLst>
      <p:ext uri="{BB962C8B-B14F-4D97-AF65-F5344CB8AC3E}">
        <p14:creationId xmlns:p14="http://schemas.microsoft.com/office/powerpoint/2010/main" val="3429955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1072010" y="472275"/>
            <a:ext cx="7684109" cy="5680075"/>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3462084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285571"/>
            <a:ext cx="10178839" cy="218521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shot is taken and the goalie stops </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ball from rolling into the goal. </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a save?</a:t>
            </a:r>
          </a:p>
        </p:txBody>
      </p:sp>
    </p:spTree>
    <p:extLst>
      <p:ext uri="{BB962C8B-B14F-4D97-AF65-F5344CB8AC3E}">
        <p14:creationId xmlns:p14="http://schemas.microsoft.com/office/powerpoint/2010/main" val="3001194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150328"/>
            <a:ext cx="10178839"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goalie stops a shot and takes control of the ball. He then drops the ball into the goal.</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get credit for the goal?</a:t>
            </a:r>
          </a:p>
        </p:txBody>
      </p:sp>
    </p:spTree>
    <p:extLst>
      <p:ext uri="{BB962C8B-B14F-4D97-AF65-F5344CB8AC3E}">
        <p14:creationId xmlns:p14="http://schemas.microsoft.com/office/powerpoint/2010/main" val="3997179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150328"/>
            <a:ext cx="10178839"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goalie stops a shot but before he gains full control, it dribbles into the goal.</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get credit for the goal?</a:t>
            </a:r>
          </a:p>
        </p:txBody>
      </p:sp>
    </p:spTree>
    <p:extLst>
      <p:ext uri="{BB962C8B-B14F-4D97-AF65-F5344CB8AC3E}">
        <p14:creationId xmlns:p14="http://schemas.microsoft.com/office/powerpoint/2010/main" val="21382715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1066800" y="760516"/>
            <a:ext cx="6970132" cy="5152304"/>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383052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226035" y="2868407"/>
            <a:ext cx="9890980"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“Philosophy. Any ball not in possession of either  team that comes into possession of either team  should result in a ground ball once a player establishes possession and is immediately able to perform the normal functions of possession (i.e., shoot, pass, cradle), provided the ball was contested by both teams before establishing possession.”</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779718" y="583638"/>
            <a:ext cx="3390145"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GROUND BALLS</a:t>
            </a:r>
          </a:p>
        </p:txBody>
      </p:sp>
    </p:spTree>
    <p:extLst>
      <p:ext uri="{BB962C8B-B14F-4D97-AF65-F5344CB8AC3E}">
        <p14:creationId xmlns:p14="http://schemas.microsoft.com/office/powerpoint/2010/main" val="372270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1543" y="3224743"/>
            <a:ext cx="9704021"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1. The statistician will determine whether or not the ball is being contested, keeping in mind that contested could refer to the original player with possession, the player gaining possession or the ball itself.”</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779718" y="583638"/>
            <a:ext cx="3390145"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GROUND BALLS</a:t>
            </a:r>
          </a:p>
        </p:txBody>
      </p:sp>
    </p:spTree>
    <p:extLst>
      <p:ext uri="{BB962C8B-B14F-4D97-AF65-F5344CB8AC3E}">
        <p14:creationId xmlns:p14="http://schemas.microsoft.com/office/powerpoint/2010/main" val="2928483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226035" y="2868407"/>
            <a:ext cx="9890980"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2. If a player is in possession of the ball, drops it while uncontested, and then regains possession, he cannot be credited with a ground ball even if he is contested while regaining possession. If that player has the ball checked out of his stick and then regains possession, he may be credited with a ground ball.”</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779718" y="583638"/>
            <a:ext cx="3390145"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GROUND BALLS</a:t>
            </a:r>
          </a:p>
        </p:txBody>
      </p:sp>
    </p:spTree>
    <p:extLst>
      <p:ext uri="{BB962C8B-B14F-4D97-AF65-F5344CB8AC3E}">
        <p14:creationId xmlns:p14="http://schemas.microsoft.com/office/powerpoint/2010/main" val="3306368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226035" y="2868407"/>
            <a:ext cx="9704021"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3. Ground  balls  can  be  credited  as  part  of  the  faceoff play. In a faceoff situation, a ground ball should be credited to the player who gains clear possession regardless of whether or not the player gaining possession is being contested at that time.”</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779718" y="583638"/>
            <a:ext cx="3390145"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GROUND BALLS</a:t>
            </a:r>
          </a:p>
        </p:txBody>
      </p:sp>
    </p:spTree>
    <p:extLst>
      <p:ext uri="{BB962C8B-B14F-4D97-AF65-F5344CB8AC3E}">
        <p14:creationId xmlns:p14="http://schemas.microsoft.com/office/powerpoint/2010/main" val="3244543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226035" y="2868407"/>
            <a:ext cx="9704021"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4. A ground ball should be credited to an  offensive or defensive player who gains possession of the ball and prevents it from either going out of bounds or reaching the midline even if the play was not being contested. The philosophy is to give statistical credit for gaining or maintaining possession.”</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779718" y="583638"/>
            <a:ext cx="3390145"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GROUND BALLS</a:t>
            </a:r>
          </a:p>
        </p:txBody>
      </p:sp>
    </p:spTree>
    <p:extLst>
      <p:ext uri="{BB962C8B-B14F-4D97-AF65-F5344CB8AC3E}">
        <p14:creationId xmlns:p14="http://schemas.microsoft.com/office/powerpoint/2010/main" val="31108241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226034" y="3477933"/>
            <a:ext cx="9704021"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5. A loose ball that is not contested and would not reach the midline or go out of bounds should not result in a ground ball.”</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779718" y="583638"/>
            <a:ext cx="3390145"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GROUND BALLS</a:t>
            </a:r>
          </a:p>
        </p:txBody>
      </p:sp>
    </p:spTree>
    <p:extLst>
      <p:ext uri="{BB962C8B-B14F-4D97-AF65-F5344CB8AC3E}">
        <p14:creationId xmlns:p14="http://schemas.microsoft.com/office/powerpoint/2010/main" val="2750665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7936522" y="457200"/>
            <a:ext cx="3599594" cy="156966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Ethics</a:t>
            </a:r>
          </a:p>
        </p:txBody>
      </p:sp>
      <p:sp>
        <p:nvSpPr>
          <p:cNvPr id="2" name="TextBox 1"/>
          <p:cNvSpPr txBox="1"/>
          <p:nvPr/>
        </p:nvSpPr>
        <p:spPr>
          <a:xfrm>
            <a:off x="702029" y="2506187"/>
            <a:ext cx="8929046" cy="2862322"/>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have an ethical duty</a:t>
            </a:r>
            <a:b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record the accurate</a:t>
            </a:r>
            <a:b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history of what took place</a:t>
            </a:r>
            <a:r>
              <a:rPr lang="en-US" dirty="0"/>
              <a:t>.</a:t>
            </a:r>
          </a:p>
        </p:txBody>
      </p:sp>
      <p:sp>
        <p:nvSpPr>
          <p:cNvPr id="6" name="Subtitle 2"/>
          <p:cNvSpPr txBox="1">
            <a:spLocks/>
          </p:cNvSpPr>
          <p:nvPr/>
        </p:nvSpPr>
        <p:spPr>
          <a:xfrm>
            <a:off x="520088" y="434413"/>
            <a:ext cx="6400800" cy="913357"/>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US" sz="2800" dirty="0">
                <a:latin typeface="Belwe Lt BT" panose="02060502050305020504" pitchFamily="18" charset="0"/>
              </a:rPr>
              <a:t>“There are three kinds of lies:</a:t>
            </a:r>
            <a:br>
              <a:rPr lang="en-US" sz="2800" dirty="0">
                <a:latin typeface="Belwe Lt BT" panose="02060502050305020504" pitchFamily="18" charset="0"/>
              </a:rPr>
            </a:br>
            <a:r>
              <a:rPr lang="en-US" sz="2800" dirty="0">
                <a:latin typeface="Belwe Lt BT" panose="02060502050305020504" pitchFamily="18" charset="0"/>
              </a:rPr>
              <a:t>Lies, Damned Lies and Statistics.”</a:t>
            </a:r>
          </a:p>
        </p:txBody>
      </p:sp>
      <p:sp>
        <p:nvSpPr>
          <p:cNvPr id="7" name="Subtitle 2"/>
          <p:cNvSpPr txBox="1">
            <a:spLocks/>
          </p:cNvSpPr>
          <p:nvPr/>
        </p:nvSpPr>
        <p:spPr>
          <a:xfrm>
            <a:off x="4853353" y="1242030"/>
            <a:ext cx="2376059" cy="51638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lgn="r">
              <a:buNone/>
            </a:pPr>
            <a:r>
              <a:rPr lang="en-US" sz="2400" dirty="0">
                <a:latin typeface="Belwe Lt BT" panose="02060502050305020504" pitchFamily="18" charset="0"/>
              </a:rPr>
              <a:t>Mark Twain</a:t>
            </a:r>
          </a:p>
        </p:txBody>
      </p:sp>
    </p:spTree>
    <p:extLst>
      <p:ext uri="{BB962C8B-B14F-4D97-AF65-F5344CB8AC3E}">
        <p14:creationId xmlns:p14="http://schemas.microsoft.com/office/powerpoint/2010/main" val="2632562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150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150328"/>
            <a:ext cx="10178839"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ball is passed but falls on the ground and a player on the same team picks up the ball without a challenge.</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a ground ball?</a:t>
            </a:r>
          </a:p>
        </p:txBody>
      </p:sp>
    </p:spTree>
    <p:extLst>
      <p:ext uri="{BB962C8B-B14F-4D97-AF65-F5344CB8AC3E}">
        <p14:creationId xmlns:p14="http://schemas.microsoft.com/office/powerpoint/2010/main" val="9089680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150328"/>
            <a:ext cx="10178839"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ball is about the roll out of bounds but a player stops it and picks it up. There is no challenge for the ball.</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a ground ball?</a:t>
            </a:r>
          </a:p>
        </p:txBody>
      </p:sp>
    </p:spTree>
    <p:extLst>
      <p:ext uri="{BB962C8B-B14F-4D97-AF65-F5344CB8AC3E}">
        <p14:creationId xmlns:p14="http://schemas.microsoft.com/office/powerpoint/2010/main" val="29911781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150328"/>
            <a:ext cx="10178839"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ball is shot past the end line. The closest player to the ball when it goes out gets a ground ball stat.</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True or False?</a:t>
            </a:r>
          </a:p>
        </p:txBody>
      </p:sp>
    </p:spTree>
    <p:extLst>
      <p:ext uri="{BB962C8B-B14F-4D97-AF65-F5344CB8AC3E}">
        <p14:creationId xmlns:p14="http://schemas.microsoft.com/office/powerpoint/2010/main" val="277238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1216678" y="584200"/>
            <a:ext cx="7387741" cy="5461000"/>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3828321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130958"/>
            <a:ext cx="9593294"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1. Turnovers occur when a player or team in possession of the ball or entitled to possession of the ball loses possession of it, in a live-ball situation or under certain dead-ball situations.”</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TAKES</a:t>
            </a:r>
            <a:b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b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LOBs</a:t>
            </a:r>
          </a:p>
        </p:txBody>
      </p:sp>
    </p:spTree>
    <p:extLst>
      <p:ext uri="{BB962C8B-B14F-4D97-AF65-F5344CB8AC3E}">
        <p14:creationId xmlns:p14="http://schemas.microsoft.com/office/powerpoint/2010/main" val="3115580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117020"/>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“If a single player is judged to be primarily responsible for the turnover, that player is charged with the turnover. If no single player can be judged to be primarily responsible for the turnover, or if the responsibility rests with anyone not a player, then  the team is charged with the turnover.”</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TAKES</a:t>
            </a:r>
            <a:b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b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LOBs</a:t>
            </a:r>
          </a:p>
        </p:txBody>
      </p:sp>
    </p:spTree>
    <p:extLst>
      <p:ext uri="{BB962C8B-B14F-4D97-AF65-F5344CB8AC3E}">
        <p14:creationId xmlns:p14="http://schemas.microsoft.com/office/powerpoint/2010/main" val="265059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2881066"/>
            <a:ext cx="9593294"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2. A caused turnover is credited to a player  when the player’s positive, aggressive action(s)  causes a turnover by the opponent. A turnover may not always warrant a caused turnover; however, caused turnovers can only be awarded to an individual player, and only one caused turnover can be awarded for a turnover.”</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TAKES</a:t>
            </a:r>
            <a:b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b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LOBs</a:t>
            </a:r>
          </a:p>
        </p:txBody>
      </p:sp>
    </p:spTree>
    <p:extLst>
      <p:ext uri="{BB962C8B-B14F-4D97-AF65-F5344CB8AC3E}">
        <p14:creationId xmlns:p14="http://schemas.microsoft.com/office/powerpoint/2010/main" val="1533985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332465"/>
            <a:ext cx="9593294"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cannot be more caused turnovers than turnovers. Any turnover charged as a team turnover cannot have a corresponding caused turnover.”</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TAKES</a:t>
            </a:r>
            <a:b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b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LOBs</a:t>
            </a:r>
          </a:p>
        </p:txBody>
      </p:sp>
    </p:spTree>
    <p:extLst>
      <p:ext uri="{BB962C8B-B14F-4D97-AF65-F5344CB8AC3E}">
        <p14:creationId xmlns:p14="http://schemas.microsoft.com/office/powerpoint/2010/main" val="15963887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332465"/>
            <a:ext cx="9593294"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3. For a change of possession that occurs that cannot be attributed to a particular player at the moment of the violation, the turnover should be charged as a team turnover.”</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TAKES</a:t>
            </a:r>
            <a:b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b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LOBs</a:t>
            </a:r>
          </a:p>
        </p:txBody>
      </p:sp>
    </p:spTree>
    <p:extLst>
      <p:ext uri="{BB962C8B-B14F-4D97-AF65-F5344CB8AC3E}">
        <p14:creationId xmlns:p14="http://schemas.microsoft.com/office/powerpoint/2010/main" val="3564533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1543" y="3297296"/>
            <a:ext cx="9593294"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4. A missed shot cannot be a turnover.</a:t>
            </a:r>
          </a:p>
          <a:p>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5. All failed clears are by definition also turnovers.”</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TAKES</a:t>
            </a:r>
            <a:b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b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LOBs</a:t>
            </a:r>
          </a:p>
        </p:txBody>
      </p:sp>
    </p:spTree>
    <p:extLst>
      <p:ext uri="{BB962C8B-B14F-4D97-AF65-F5344CB8AC3E}">
        <p14:creationId xmlns:p14="http://schemas.microsoft.com/office/powerpoint/2010/main" val="2818587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7936522" y="457200"/>
            <a:ext cx="3599594" cy="156966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Ethics</a:t>
            </a:r>
          </a:p>
        </p:txBody>
      </p:sp>
      <p:sp>
        <p:nvSpPr>
          <p:cNvPr id="6" name="Subtitle 2"/>
          <p:cNvSpPr txBox="1">
            <a:spLocks/>
          </p:cNvSpPr>
          <p:nvPr/>
        </p:nvSpPr>
        <p:spPr>
          <a:xfrm>
            <a:off x="520088" y="457200"/>
            <a:ext cx="6044835" cy="937187"/>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US" sz="2800" dirty="0">
                <a:latin typeface="Belwe Lt BT" panose="02060502050305020504" pitchFamily="18" charset="0"/>
              </a:rPr>
              <a:t>We have an ethical duty to record the </a:t>
            </a:r>
            <a:br>
              <a:rPr lang="en-US" sz="2800" dirty="0">
                <a:latin typeface="Belwe Lt BT" panose="02060502050305020504" pitchFamily="18" charset="0"/>
              </a:rPr>
            </a:br>
            <a:r>
              <a:rPr lang="en-US" sz="2800" dirty="0">
                <a:latin typeface="Belwe Lt BT" panose="02060502050305020504" pitchFamily="18" charset="0"/>
              </a:rPr>
              <a:t>accurate history of what took place</a:t>
            </a:r>
          </a:p>
        </p:txBody>
      </p:sp>
      <p:sp>
        <p:nvSpPr>
          <p:cNvPr id="8" name="TextBox 7"/>
          <p:cNvSpPr txBox="1"/>
          <p:nvPr/>
        </p:nvSpPr>
        <p:spPr>
          <a:xfrm>
            <a:off x="891594" y="1847565"/>
            <a:ext cx="7433256" cy="91440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 Be Professional</a:t>
            </a:r>
          </a:p>
        </p:txBody>
      </p:sp>
      <p:sp>
        <p:nvSpPr>
          <p:cNvPr id="10" name="TextBox 9"/>
          <p:cNvSpPr txBox="1"/>
          <p:nvPr/>
        </p:nvSpPr>
        <p:spPr>
          <a:xfrm>
            <a:off x="891592" y="2755750"/>
            <a:ext cx="7433256" cy="91440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 Focus on the Play</a:t>
            </a:r>
          </a:p>
        </p:txBody>
      </p:sp>
      <p:sp>
        <p:nvSpPr>
          <p:cNvPr id="11" name="TextBox 10"/>
          <p:cNvSpPr txBox="1"/>
          <p:nvPr/>
        </p:nvSpPr>
        <p:spPr>
          <a:xfrm>
            <a:off x="891592" y="3671165"/>
            <a:ext cx="7433256" cy="100584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 Ask For Help</a:t>
            </a:r>
          </a:p>
        </p:txBody>
      </p:sp>
      <p:sp>
        <p:nvSpPr>
          <p:cNvPr id="12" name="TextBox 11"/>
          <p:cNvSpPr txBox="1"/>
          <p:nvPr/>
        </p:nvSpPr>
        <p:spPr>
          <a:xfrm>
            <a:off x="891592" y="4677005"/>
            <a:ext cx="7433256" cy="89255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5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 No “Padding Stats”</a:t>
            </a:r>
          </a:p>
        </p:txBody>
      </p:sp>
      <p:pic>
        <p:nvPicPr>
          <p:cNvPr id="4" name="Picture 3"/>
          <p:cNvPicPr>
            <a:picLocks noChangeAspect="1"/>
          </p:cNvPicPr>
          <p:nvPr/>
        </p:nvPicPr>
        <p:blipFill>
          <a:blip r:embed="rId3"/>
          <a:stretch>
            <a:fillRect/>
          </a:stretch>
        </p:blipFill>
        <p:spPr>
          <a:xfrm>
            <a:off x="8682125" y="2026860"/>
            <a:ext cx="2363886" cy="173914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0590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117020"/>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6. A team is in possession of the ball and is called for any “failure to advance” penalty other than the failure of the goalie to leave the crease within four seconds. This should be credited as a team turnover, unless in the statistician’s opinion, one player was principally responsible…”</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TAKES</a:t>
            </a:r>
            <a:b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b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LOBs</a:t>
            </a:r>
          </a:p>
        </p:txBody>
      </p:sp>
    </p:spTree>
    <p:extLst>
      <p:ext uri="{BB962C8B-B14F-4D97-AF65-F5344CB8AC3E}">
        <p14:creationId xmlns:p14="http://schemas.microsoft.com/office/powerpoint/2010/main" val="2445863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162051"/>
            <a:ext cx="10178839" cy="218521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there is a “Take” there must also be a “Loss of Ball”.</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True or False?</a:t>
            </a:r>
          </a:p>
        </p:txBody>
      </p:sp>
    </p:spTree>
    <p:extLst>
      <p:ext uri="{BB962C8B-B14F-4D97-AF65-F5344CB8AC3E}">
        <p14:creationId xmlns:p14="http://schemas.microsoft.com/office/powerpoint/2010/main" val="38555705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1587349" y="858197"/>
            <a:ext cx="6646402" cy="4913004"/>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1695936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2868407"/>
            <a:ext cx="9593294"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“Philosophy. Since many faceoff men must depend  on the statistics of faceoffs to provide an evaluation of their value, statisticians must be consistent in their assessment of faceoffs. Since the standard in faceoff stats is to award to the faceoff man the faceoff, whether he actually obtained possession  or not…”</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Face offs</a:t>
            </a:r>
          </a:p>
        </p:txBody>
      </p:sp>
    </p:spTree>
    <p:extLst>
      <p:ext uri="{BB962C8B-B14F-4D97-AF65-F5344CB8AC3E}">
        <p14:creationId xmlns:p14="http://schemas.microsoft.com/office/powerpoint/2010/main" val="2212464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2965662"/>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“Additionally, ground balls should be credited in faceoff play (there can be more than one) as indicated in Section 5. Every faceoff has to end with players being credited and charged with a faceoff win and loss, unless the quarter ends before possession is established.”</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Face offs</a:t>
            </a:r>
          </a:p>
        </p:txBody>
      </p:sp>
    </p:spTree>
    <p:extLst>
      <p:ext uri="{BB962C8B-B14F-4D97-AF65-F5344CB8AC3E}">
        <p14:creationId xmlns:p14="http://schemas.microsoft.com/office/powerpoint/2010/main" val="29960493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298850"/>
            <a:ext cx="9593294"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1. A faceoff win is determined by clear possession of the ball, not by the subsequent offensive opportunity.”</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Face offs</a:t>
            </a:r>
          </a:p>
        </p:txBody>
      </p:sp>
    </p:spTree>
    <p:extLst>
      <p:ext uri="{BB962C8B-B14F-4D97-AF65-F5344CB8AC3E}">
        <p14:creationId xmlns:p14="http://schemas.microsoft.com/office/powerpoint/2010/main" val="23206204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1543" y="3127287"/>
            <a:ext cx="9593294"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standard [false] alternative to that definition is to credit and charge the faceoff when one team is declared to have possession of the ball, and wing area players are released. This is not really a viable definition since a team may never have a chance to do anything with the ball.”</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Face offs</a:t>
            </a:r>
          </a:p>
        </p:txBody>
      </p:sp>
    </p:spTree>
    <p:extLst>
      <p:ext uri="{BB962C8B-B14F-4D97-AF65-F5344CB8AC3E}">
        <p14:creationId xmlns:p14="http://schemas.microsoft.com/office/powerpoint/2010/main" val="20270647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1" y="3332465"/>
            <a:ext cx="9593294"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 2. Credit the faceoff to the team that gains clear possession of the ball and can perform the normal functions of the possession, not based on the possession that is called by the referee………”</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Face offs</a:t>
            </a:r>
          </a:p>
        </p:txBody>
      </p:sp>
    </p:spTree>
    <p:extLst>
      <p:ext uri="{BB962C8B-B14F-4D97-AF65-F5344CB8AC3E}">
        <p14:creationId xmlns:p14="http://schemas.microsoft.com/office/powerpoint/2010/main" val="3499541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1543" y="3332465"/>
            <a:ext cx="9709916"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referee’s signal of possession has no influence on the statistical determination of faceoff wins and losses. The referee’s signal frequently precedes the statistical definition of possession”</a:t>
            </a:r>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9" name="Picture 8"/>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4991855" y="605806"/>
            <a:ext cx="267721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Face offs</a:t>
            </a:r>
          </a:p>
        </p:txBody>
      </p:sp>
    </p:spTree>
    <p:extLst>
      <p:ext uri="{BB962C8B-B14F-4D97-AF65-F5344CB8AC3E}">
        <p14:creationId xmlns:p14="http://schemas.microsoft.com/office/powerpoint/2010/main" val="1488329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162051"/>
            <a:ext cx="10178839" cy="150810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face off must have a ground ball.</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True or False?</a:t>
            </a:r>
          </a:p>
        </p:txBody>
      </p:sp>
    </p:spTree>
    <p:extLst>
      <p:ext uri="{BB962C8B-B14F-4D97-AF65-F5344CB8AC3E}">
        <p14:creationId xmlns:p14="http://schemas.microsoft.com/office/powerpoint/2010/main" val="21404977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1005816" y="896914"/>
            <a:ext cx="7816498" cy="4830797"/>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18561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408235"/>
            <a:ext cx="10178839" cy="150810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face off must have a winner.</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True or False?</a:t>
            </a:r>
          </a:p>
        </p:txBody>
      </p:sp>
    </p:spTree>
    <p:extLst>
      <p:ext uri="{BB962C8B-B14F-4D97-AF65-F5344CB8AC3E}">
        <p14:creationId xmlns:p14="http://schemas.microsoft.com/office/powerpoint/2010/main" val="3106710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tretch>
            <a:fillRect/>
          </a:stretch>
        </p:blipFill>
        <p:spPr>
          <a:xfrm>
            <a:off x="331543" y="239957"/>
            <a:ext cx="444817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134707" y="698139"/>
            <a:ext cx="6571891" cy="15696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9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Question</a:t>
            </a:r>
          </a:p>
        </p:txBody>
      </p:sp>
      <p:sp>
        <p:nvSpPr>
          <p:cNvPr id="6" name="TextBox 5"/>
          <p:cNvSpPr txBox="1"/>
          <p:nvPr/>
        </p:nvSpPr>
        <p:spPr>
          <a:xfrm>
            <a:off x="331543" y="3170110"/>
            <a:ext cx="10178839" cy="218521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effectLst>
                  <a:outerShdw blurRad="38100" dist="38100" dir="2700000" algn="tl">
                    <a:srgbClr val="000000">
                      <a:alpha val="43137"/>
                    </a:srgbClr>
                  </a:outerShdw>
                </a:effectLst>
                <a:latin typeface="Sharnay" pitchFamily="2" charset="0"/>
              </a:rPr>
              <a:t>The game is in running time and a </a:t>
            </a:r>
            <a:br>
              <a:rPr lang="en-US" sz="4400" dirty="0">
                <a:effectLst>
                  <a:outerShdw blurRad="38100" dist="38100" dir="2700000" algn="tl">
                    <a:srgbClr val="000000">
                      <a:alpha val="43137"/>
                    </a:srgbClr>
                  </a:outerShdw>
                </a:effectLst>
                <a:latin typeface="Sharnay" pitchFamily="2" charset="0"/>
              </a:rPr>
            </a:br>
            <a:r>
              <a:rPr lang="en-US" sz="4400" dirty="0">
                <a:effectLst>
                  <a:outerShdw blurRad="38100" dist="38100" dir="2700000" algn="tl">
                    <a:srgbClr val="000000">
                      <a:alpha val="43137"/>
                    </a:srgbClr>
                  </a:outerShdw>
                </a:effectLst>
                <a:latin typeface="Sharnay" pitchFamily="2" charset="0"/>
              </a:rPr>
              <a:t>penalty is called.</a:t>
            </a:r>
            <a:br>
              <a:rPr lang="en-US" sz="4400" dirty="0">
                <a:effectLst>
                  <a:outerShdw blurRad="38100" dist="38100" dir="2700000" algn="tl">
                    <a:srgbClr val="000000">
                      <a:alpha val="43137"/>
                    </a:srgbClr>
                  </a:outerShdw>
                </a:effectLst>
                <a:latin typeface="Sharnay" pitchFamily="2" charset="0"/>
              </a:rPr>
            </a:br>
            <a:r>
              <a:rPr lang="en-US" sz="4800" dirty="0">
                <a:solidFill>
                  <a:schemeClr val="accent3">
                    <a:lumMod val="40000"/>
                    <a:lumOff val="60000"/>
                  </a:schemeClr>
                </a:solidFill>
                <a:effectLst>
                  <a:outerShdw blurRad="38100" dist="38100" dir="2700000" algn="tl">
                    <a:srgbClr val="000000">
                      <a:alpha val="43137"/>
                    </a:srgbClr>
                  </a:outerShdw>
                </a:effectLst>
                <a:latin typeface="Sharnay" pitchFamily="2" charset="0"/>
              </a:rPr>
              <a:t>When does the penalty time start?</a:t>
            </a:r>
          </a:p>
        </p:txBody>
      </p:sp>
    </p:spTree>
    <p:extLst>
      <p:ext uri="{BB962C8B-B14F-4D97-AF65-F5344CB8AC3E}">
        <p14:creationId xmlns:p14="http://schemas.microsoft.com/office/powerpoint/2010/main" val="21379332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1207852" y="431800"/>
            <a:ext cx="7490825" cy="5537200"/>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108748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6756400" y="221530"/>
            <a:ext cx="485641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Reporting</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518110" y="289289"/>
            <a:ext cx="5806131"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6000" dirty="0">
                <a:solidFill>
                  <a:schemeClr val="accent3">
                    <a:lumMod val="60000"/>
                    <a:lumOff val="4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1</a:t>
            </a:r>
            <a:r>
              <a:rPr lang="en-US" sz="6000" baseline="30000" dirty="0">
                <a:solidFill>
                  <a:schemeClr val="accent3">
                    <a:lumMod val="60000"/>
                    <a:lumOff val="4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st</a:t>
            </a:r>
            <a: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 When the</a:t>
            </a:r>
            <a:b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br>
            <a: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Game Ends:</a:t>
            </a:r>
          </a:p>
        </p:txBody>
      </p:sp>
      <p:sp>
        <p:nvSpPr>
          <p:cNvPr id="8" name="Rectangle 7"/>
          <p:cNvSpPr/>
          <p:nvPr/>
        </p:nvSpPr>
        <p:spPr>
          <a:xfrm>
            <a:off x="6756400" y="1325348"/>
            <a:ext cx="4856414" cy="70788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Game Information</a:t>
            </a:r>
          </a:p>
        </p:txBody>
      </p:sp>
      <p:sp>
        <p:nvSpPr>
          <p:cNvPr id="14" name="TextBox 13"/>
          <p:cNvSpPr txBox="1"/>
          <p:nvPr/>
        </p:nvSpPr>
        <p:spPr>
          <a:xfrm>
            <a:off x="518110" y="3763923"/>
            <a:ext cx="10200690" cy="2585323"/>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150000"/>
              </a:lnSpc>
            </a:pPr>
            <a:r>
              <a:rPr lang="en-US" sz="3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Send an email to:		</a:t>
            </a:r>
            <a:r>
              <a:rPr lang="en-US" sz="3600" dirty="0">
                <a:solidFill>
                  <a:schemeClr val="accent3">
                    <a:lumMod val="40000"/>
                    <a:lumOff val="6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scores@sportsfive.net</a:t>
            </a:r>
          </a:p>
          <a:p>
            <a:pPr>
              <a:lnSpc>
                <a:spcPct val="150000"/>
              </a:lnSpc>
            </a:pPr>
            <a:r>
              <a:rPr lang="en-US" sz="3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Or Send a text to:		</a:t>
            </a:r>
            <a:r>
              <a:rPr lang="en-US" sz="3600" dirty="0">
                <a:solidFill>
                  <a:schemeClr val="accent3">
                    <a:lumMod val="40000"/>
                    <a:lumOff val="6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585-348-7316</a:t>
            </a:r>
            <a:br>
              <a:rPr lang="en-US" sz="3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br>
            <a:r>
              <a:rPr lang="en-US" sz="3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Or leave message:		</a:t>
            </a:r>
            <a:r>
              <a:rPr lang="en-US" sz="3600" dirty="0">
                <a:solidFill>
                  <a:schemeClr val="accent3">
                    <a:lumMod val="40000"/>
                    <a:lumOff val="6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585-348-7316</a:t>
            </a:r>
          </a:p>
        </p:txBody>
      </p:sp>
      <p:sp>
        <p:nvSpPr>
          <p:cNvPr id="9" name="Rectangle 8"/>
          <p:cNvSpPr/>
          <p:nvPr/>
        </p:nvSpPr>
        <p:spPr>
          <a:xfrm>
            <a:off x="518110" y="2642949"/>
            <a:ext cx="11094704" cy="707886"/>
          </a:xfrm>
          <a:prstGeom prst="rect">
            <a:avLst/>
          </a:prstGeom>
          <a:solidFill>
            <a:schemeClr val="bg2">
              <a:lumMod val="75000"/>
            </a:schemeClr>
          </a:solidFill>
        </p:spPr>
        <p:txBody>
          <a:bodyPr wrap="none" lIns="91440" tIns="45720" rIns="91440" bIns="45720">
            <a:spAutoFit/>
          </a:bodyPr>
          <a:lstStyle/>
          <a:p>
            <a:pPr algn="ctr"/>
            <a:r>
              <a:rPr lang="en-US" sz="4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Report the </a:t>
            </a:r>
            <a:r>
              <a:rPr lang="en-US" sz="4000" dirty="0">
                <a:solidFill>
                  <a:schemeClr val="accent3">
                    <a:lumMod val="40000"/>
                    <a:lumOff val="6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Final</a:t>
            </a:r>
            <a:r>
              <a:rPr lang="en-US" sz="4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Score &amp; the </a:t>
            </a:r>
            <a:r>
              <a:rPr lang="en-US" sz="4000" dirty="0">
                <a:solidFill>
                  <a:schemeClr val="accent3">
                    <a:lumMod val="40000"/>
                    <a:lumOff val="6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Quarter</a:t>
            </a:r>
            <a:r>
              <a:rPr lang="en-US" sz="4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Scores</a:t>
            </a:r>
          </a:p>
        </p:txBody>
      </p:sp>
    </p:spTree>
    <p:extLst>
      <p:ext uri="{BB962C8B-B14F-4D97-AF65-F5344CB8AC3E}">
        <p14:creationId xmlns:p14="http://schemas.microsoft.com/office/powerpoint/2010/main" val="9943947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2500"/>
                                        <p:tgtEl>
                                          <p:spTgt spid="9"/>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500" fill="hold"/>
                                        <p:tgtEl>
                                          <p:spTgt spid="14"/>
                                        </p:tgtEl>
                                        <p:attrNameLst>
                                          <p:attrName>ppt_w</p:attrName>
                                        </p:attrNameLst>
                                      </p:cBhvr>
                                      <p:tavLst>
                                        <p:tav tm="0">
                                          <p:val>
                                            <p:fltVal val="0"/>
                                          </p:val>
                                        </p:tav>
                                        <p:tav tm="100000">
                                          <p:val>
                                            <p:strVal val="#ppt_w"/>
                                          </p:val>
                                        </p:tav>
                                      </p:tavLst>
                                    </p:anim>
                                    <p:anim calcmode="lin" valueType="num">
                                      <p:cBhvr>
                                        <p:cTn id="18" dur="1500" fill="hold"/>
                                        <p:tgtEl>
                                          <p:spTgt spid="14"/>
                                        </p:tgtEl>
                                        <p:attrNameLst>
                                          <p:attrName>ppt_h</p:attrName>
                                        </p:attrNameLst>
                                      </p:cBhvr>
                                      <p:tavLst>
                                        <p:tav tm="0">
                                          <p:val>
                                            <p:fltVal val="0"/>
                                          </p:val>
                                        </p:tav>
                                        <p:tav tm="100000">
                                          <p:val>
                                            <p:strVal val="#ppt_h"/>
                                          </p:val>
                                        </p:tav>
                                      </p:tavLst>
                                    </p:anim>
                                    <p:animEffect transition="in" filter="fade">
                                      <p:cBhvr>
                                        <p:cTn id="1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1743531" y="6053041"/>
            <a:ext cx="509542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one sheet per quarter</a:t>
            </a: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sp>
        <p:nvSpPr>
          <p:cNvPr id="12" name="Rectangle 11"/>
          <p:cNvSpPr/>
          <p:nvPr/>
        </p:nvSpPr>
        <p:spPr>
          <a:xfrm>
            <a:off x="8189369" y="2483687"/>
            <a:ext cx="3247293" cy="175432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Game</a:t>
            </a:r>
            <a:b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Form</a:t>
            </a:r>
          </a:p>
        </p:txBody>
      </p:sp>
      <p:pic>
        <p:nvPicPr>
          <p:cNvPr id="4" name="Picture 3"/>
          <p:cNvPicPr>
            <a:picLocks noChangeAspect="1"/>
          </p:cNvPicPr>
          <p:nvPr/>
        </p:nvPicPr>
        <p:blipFill>
          <a:blip r:embed="rId3"/>
          <a:stretch>
            <a:fillRect/>
          </a:stretch>
        </p:blipFill>
        <p:spPr>
          <a:xfrm>
            <a:off x="232949" y="274933"/>
            <a:ext cx="7780270" cy="5737717"/>
          </a:xfrm>
          <a:prstGeom prst="rect">
            <a:avLst/>
          </a:prstGeom>
          <a:effectLst>
            <a:outerShdw blurRad="139700" dist="76200" dir="2700000" algn="tl" rotWithShape="0">
              <a:prstClr val="black">
                <a:alpha val="40000"/>
              </a:prstClr>
            </a:outerShdw>
          </a:effectLst>
        </p:spPr>
      </p:pic>
      <p:sp>
        <p:nvSpPr>
          <p:cNvPr id="10" name="TextBox 9"/>
          <p:cNvSpPr txBox="1"/>
          <p:nvPr/>
        </p:nvSpPr>
        <p:spPr>
          <a:xfrm>
            <a:off x="524331" y="1945078"/>
            <a:ext cx="2207146" cy="1077218"/>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algn="ct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“WHITE”</a:t>
            </a:r>
            <a:b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 Data</a:t>
            </a:r>
          </a:p>
        </p:txBody>
      </p:sp>
      <p:sp>
        <p:nvSpPr>
          <p:cNvPr id="11" name="TextBox 10"/>
          <p:cNvSpPr txBox="1"/>
          <p:nvPr/>
        </p:nvSpPr>
        <p:spPr>
          <a:xfrm>
            <a:off x="5660919" y="1945078"/>
            <a:ext cx="2207146" cy="1077218"/>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algn="ct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“GREY”</a:t>
            </a:r>
            <a:b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 Data</a:t>
            </a:r>
          </a:p>
        </p:txBody>
      </p:sp>
    </p:spTree>
    <p:extLst>
      <p:ext uri="{BB962C8B-B14F-4D97-AF65-F5344CB8AC3E}">
        <p14:creationId xmlns:p14="http://schemas.microsoft.com/office/powerpoint/2010/main" val="36810929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1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pic>
        <p:nvPicPr>
          <p:cNvPr id="4" name="Picture 3"/>
          <p:cNvPicPr>
            <a:picLocks noChangeAspect="1"/>
          </p:cNvPicPr>
          <p:nvPr/>
        </p:nvPicPr>
        <p:blipFill>
          <a:blip r:embed="rId3"/>
          <a:stretch>
            <a:fillRect/>
          </a:stretch>
        </p:blipFill>
        <p:spPr>
          <a:xfrm>
            <a:off x="232949" y="274933"/>
            <a:ext cx="7780270" cy="5737717"/>
          </a:xfrm>
          <a:prstGeom prst="rect">
            <a:avLst/>
          </a:prstGeom>
          <a:effectLst>
            <a:outerShdw blurRad="139700" dist="76200" dir="2700000" algn="tl" rotWithShape="0">
              <a:prstClr val="black">
                <a:alpha val="40000"/>
              </a:prstClr>
            </a:outerShdw>
          </a:effectLst>
        </p:spPr>
      </p:pic>
      <p:sp>
        <p:nvSpPr>
          <p:cNvPr id="6" name="Rectangle 5"/>
          <p:cNvSpPr/>
          <p:nvPr/>
        </p:nvSpPr>
        <p:spPr>
          <a:xfrm>
            <a:off x="1899138" y="221530"/>
            <a:ext cx="4771293" cy="376347"/>
          </a:xfrm>
          <a:prstGeom prst="rect">
            <a:avLst/>
          </a:prstGeom>
          <a:noFill/>
          <a:ln w="63500">
            <a:solidFill>
              <a:schemeClr val="accent1">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743531" y="6053041"/>
            <a:ext cx="509542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one sheet per quarter</a:t>
            </a:r>
          </a:p>
        </p:txBody>
      </p:sp>
    </p:spTree>
    <p:extLst>
      <p:ext uri="{BB962C8B-B14F-4D97-AF65-F5344CB8AC3E}">
        <p14:creationId xmlns:p14="http://schemas.microsoft.com/office/powerpoint/2010/main" val="1999058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pic>
        <p:nvPicPr>
          <p:cNvPr id="4" name="Picture 3"/>
          <p:cNvPicPr>
            <a:picLocks noChangeAspect="1"/>
          </p:cNvPicPr>
          <p:nvPr/>
        </p:nvPicPr>
        <p:blipFill>
          <a:blip r:embed="rId3"/>
          <a:stretch>
            <a:fillRect/>
          </a:stretch>
        </p:blipFill>
        <p:spPr>
          <a:xfrm>
            <a:off x="232949" y="274933"/>
            <a:ext cx="7780270" cy="5737717"/>
          </a:xfrm>
          <a:prstGeom prst="rect">
            <a:avLst/>
          </a:prstGeom>
          <a:effectLst>
            <a:outerShdw blurRad="139700" dist="76200" dir="2700000" algn="tl" rotWithShape="0">
              <a:prstClr val="black">
                <a:alpha val="40000"/>
              </a:prstClr>
            </a:outerShdw>
          </a:effectLst>
        </p:spPr>
      </p:pic>
      <p:sp>
        <p:nvSpPr>
          <p:cNvPr id="6" name="Rectangle 5"/>
          <p:cNvSpPr/>
          <p:nvPr/>
        </p:nvSpPr>
        <p:spPr>
          <a:xfrm>
            <a:off x="232948" y="596669"/>
            <a:ext cx="3436375" cy="563579"/>
          </a:xfrm>
          <a:prstGeom prst="rect">
            <a:avLst/>
          </a:prstGeom>
          <a:noFill/>
          <a:ln w="63500">
            <a:solidFill>
              <a:schemeClr val="accent1">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1141759" y="2058643"/>
            <a:ext cx="5962650" cy="828675"/>
          </a:xfrm>
          <a:prstGeom prst="rect">
            <a:avLst/>
          </a:prstGeom>
          <a:ln w="50800">
            <a:solidFill>
              <a:schemeClr val="accent1">
                <a:lumMod val="60000"/>
                <a:lumOff val="40000"/>
              </a:schemeClr>
            </a:solidFill>
          </a:ln>
          <a:effectLst>
            <a:outerShdw blurRad="50800" dist="38100" dir="2700000" algn="tl" rotWithShape="0">
              <a:prstClr val="black">
                <a:alpha val="40000"/>
              </a:prstClr>
            </a:outerShdw>
          </a:effectLst>
        </p:spPr>
      </p:pic>
      <p:cxnSp>
        <p:nvCxnSpPr>
          <p:cNvPr id="10" name="Connector: Elbow 9"/>
          <p:cNvCxnSpPr>
            <a:endCxn id="7" idx="1"/>
          </p:cNvCxnSpPr>
          <p:nvPr/>
        </p:nvCxnSpPr>
        <p:spPr>
          <a:xfrm rot="16200000" flipH="1">
            <a:off x="277929" y="1609150"/>
            <a:ext cx="1312733" cy="414928"/>
          </a:xfrm>
          <a:prstGeom prst="bentConnector2">
            <a:avLst/>
          </a:prstGeom>
          <a:ln w="4762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189369" y="2425653"/>
            <a:ext cx="324729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Clears</a:t>
            </a:r>
          </a:p>
        </p:txBody>
      </p:sp>
      <p:sp>
        <p:nvSpPr>
          <p:cNvPr id="12" name="TextBox 11"/>
          <p:cNvSpPr txBox="1"/>
          <p:nvPr/>
        </p:nvSpPr>
        <p:spPr>
          <a:xfrm>
            <a:off x="1743531" y="6053041"/>
            <a:ext cx="509542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one sheet per quarter</a:t>
            </a:r>
          </a:p>
        </p:txBody>
      </p:sp>
    </p:spTree>
    <p:extLst>
      <p:ext uri="{BB962C8B-B14F-4D97-AF65-F5344CB8AC3E}">
        <p14:creationId xmlns:p14="http://schemas.microsoft.com/office/powerpoint/2010/main" val="30652803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pic>
        <p:nvPicPr>
          <p:cNvPr id="4" name="Picture 3"/>
          <p:cNvPicPr>
            <a:picLocks noChangeAspect="1"/>
          </p:cNvPicPr>
          <p:nvPr/>
        </p:nvPicPr>
        <p:blipFill>
          <a:blip r:embed="rId3"/>
          <a:stretch>
            <a:fillRect/>
          </a:stretch>
        </p:blipFill>
        <p:spPr>
          <a:xfrm>
            <a:off x="232949" y="274933"/>
            <a:ext cx="7780270" cy="5737717"/>
          </a:xfrm>
          <a:prstGeom prst="rect">
            <a:avLst/>
          </a:prstGeom>
          <a:effectLst>
            <a:outerShdw blurRad="139700" dist="76200" dir="2700000" algn="tl" rotWithShape="0">
              <a:prstClr val="black">
                <a:alpha val="40000"/>
              </a:prstClr>
            </a:outerShdw>
          </a:effectLst>
        </p:spPr>
      </p:pic>
      <p:sp>
        <p:nvSpPr>
          <p:cNvPr id="6" name="Rectangle 5"/>
          <p:cNvSpPr/>
          <p:nvPr/>
        </p:nvSpPr>
        <p:spPr>
          <a:xfrm>
            <a:off x="232949" y="596669"/>
            <a:ext cx="1970990" cy="5469384"/>
          </a:xfrm>
          <a:prstGeom prst="rect">
            <a:avLst/>
          </a:prstGeom>
          <a:noFill/>
          <a:ln w="63500">
            <a:solidFill>
              <a:schemeClr val="accent1">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3533675" y="867962"/>
            <a:ext cx="3812355" cy="3812355"/>
          </a:xfrm>
          <a:prstGeom prst="rect">
            <a:avLst/>
          </a:prstGeom>
          <a:ln w="50800">
            <a:solidFill>
              <a:schemeClr val="accent1">
                <a:lumMod val="60000"/>
                <a:lumOff val="40000"/>
              </a:schemeClr>
            </a:solidFill>
          </a:ln>
          <a:effectLst>
            <a:outerShdw blurRad="50800" dist="38100" dir="2700000" algn="tl" rotWithShape="0">
              <a:prstClr val="black">
                <a:alpha val="40000"/>
              </a:prstClr>
            </a:outerShdw>
          </a:effectLst>
        </p:spPr>
      </p:pic>
      <p:cxnSp>
        <p:nvCxnSpPr>
          <p:cNvPr id="10" name="Connector: Elbow 9"/>
          <p:cNvCxnSpPr>
            <a:cxnSpLocks/>
            <a:endCxn id="7" idx="1"/>
          </p:cNvCxnSpPr>
          <p:nvPr/>
        </p:nvCxnSpPr>
        <p:spPr>
          <a:xfrm>
            <a:off x="2202157" y="2769162"/>
            <a:ext cx="1331518" cy="4978"/>
          </a:xfrm>
          <a:prstGeom prst="bentConnector3">
            <a:avLst>
              <a:gd name="adj1" fmla="val 50000"/>
            </a:avLst>
          </a:prstGeom>
          <a:ln w="4762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95750" y="1914565"/>
            <a:ext cx="324729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SHOTS</a:t>
            </a:r>
          </a:p>
        </p:txBody>
      </p:sp>
      <p:sp>
        <p:nvSpPr>
          <p:cNvPr id="13" name="TextBox 12"/>
          <p:cNvSpPr txBox="1"/>
          <p:nvPr/>
        </p:nvSpPr>
        <p:spPr>
          <a:xfrm>
            <a:off x="8179609" y="2624068"/>
            <a:ext cx="2666114" cy="2308324"/>
          </a:xfrm>
          <a:prstGeom prst="rect">
            <a:avLst/>
          </a:prstGeom>
          <a:noFill/>
        </p:spPr>
        <p:txBody>
          <a:bodyPr wrap="none" rtlCol="0">
            <a:spAutoFit/>
          </a:bodyPr>
          <a:lstStyle/>
          <a:p>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Jersey #</a:t>
            </a:r>
          </a:p>
          <a:p>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Shot on goal</a:t>
            </a:r>
          </a:p>
          <a:p>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Asst</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Assisted #</a:t>
            </a:r>
          </a:p>
          <a:p>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Goal scored</a:t>
            </a:r>
          </a:p>
          <a:p>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-&gt;</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Man up/Down</a:t>
            </a:r>
          </a:p>
          <a:p>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of goal</a:t>
            </a:r>
          </a:p>
        </p:txBody>
      </p:sp>
      <p:cxnSp>
        <p:nvCxnSpPr>
          <p:cNvPr id="17" name="Straight Arrow Connector 16"/>
          <p:cNvCxnSpPr>
            <a:cxnSpLocks/>
          </p:cNvCxnSpPr>
          <p:nvPr/>
        </p:nvCxnSpPr>
        <p:spPr>
          <a:xfrm>
            <a:off x="7376934" y="1544968"/>
            <a:ext cx="1134020" cy="1139038"/>
          </a:xfrm>
          <a:prstGeom prst="straightConnector1">
            <a:avLst/>
          </a:prstGeom>
          <a:ln w="508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43531" y="6053041"/>
            <a:ext cx="509542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one sheet per quarter</a:t>
            </a:r>
          </a:p>
        </p:txBody>
      </p:sp>
    </p:spTree>
    <p:extLst>
      <p:ext uri="{BB962C8B-B14F-4D97-AF65-F5344CB8AC3E}">
        <p14:creationId xmlns:p14="http://schemas.microsoft.com/office/powerpoint/2010/main" val="3357163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pic>
        <p:nvPicPr>
          <p:cNvPr id="4" name="Picture 3"/>
          <p:cNvPicPr>
            <a:picLocks noChangeAspect="1"/>
          </p:cNvPicPr>
          <p:nvPr/>
        </p:nvPicPr>
        <p:blipFill>
          <a:blip r:embed="rId3"/>
          <a:stretch>
            <a:fillRect/>
          </a:stretch>
        </p:blipFill>
        <p:spPr>
          <a:xfrm>
            <a:off x="232949" y="274933"/>
            <a:ext cx="7780270" cy="5737717"/>
          </a:xfrm>
          <a:prstGeom prst="rect">
            <a:avLst/>
          </a:prstGeom>
          <a:effectLst>
            <a:outerShdw blurRad="139700" dist="76200" dir="2700000" algn="tl" rotWithShape="0">
              <a:prstClr val="black">
                <a:alpha val="40000"/>
              </a:prstClr>
            </a:outerShdw>
          </a:effectLst>
        </p:spPr>
      </p:pic>
      <p:sp>
        <p:nvSpPr>
          <p:cNvPr id="6" name="Rectangle 5"/>
          <p:cNvSpPr/>
          <p:nvPr/>
        </p:nvSpPr>
        <p:spPr>
          <a:xfrm>
            <a:off x="2212135" y="1244369"/>
            <a:ext cx="502490" cy="4768281"/>
          </a:xfrm>
          <a:prstGeom prst="rect">
            <a:avLst/>
          </a:prstGeom>
          <a:noFill/>
          <a:ln w="63500">
            <a:solidFill>
              <a:schemeClr val="accent1">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4470020" y="1251318"/>
            <a:ext cx="877363" cy="3812355"/>
          </a:xfrm>
          <a:prstGeom prst="rect">
            <a:avLst/>
          </a:prstGeom>
          <a:ln w="50800">
            <a:solidFill>
              <a:schemeClr val="accent1">
                <a:lumMod val="60000"/>
                <a:lumOff val="40000"/>
              </a:schemeClr>
            </a:solidFill>
          </a:ln>
          <a:effectLst>
            <a:outerShdw blurRad="50800" dist="38100" dir="2700000" algn="tl" rotWithShape="0">
              <a:prstClr val="black">
                <a:alpha val="40000"/>
              </a:prstClr>
            </a:outerShdw>
          </a:effectLst>
        </p:spPr>
      </p:pic>
      <p:cxnSp>
        <p:nvCxnSpPr>
          <p:cNvPr id="10" name="Connector: Elbow 9"/>
          <p:cNvCxnSpPr>
            <a:cxnSpLocks/>
          </p:cNvCxnSpPr>
          <p:nvPr/>
        </p:nvCxnSpPr>
        <p:spPr>
          <a:xfrm>
            <a:off x="2714625" y="2600325"/>
            <a:ext cx="1755394" cy="569747"/>
          </a:xfrm>
          <a:prstGeom prst="bentConnector3">
            <a:avLst>
              <a:gd name="adj1" fmla="val 50000"/>
            </a:avLst>
          </a:prstGeom>
          <a:ln w="4762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182392" y="1973428"/>
            <a:ext cx="3620025"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Ground Balls</a:t>
            </a:r>
          </a:p>
        </p:txBody>
      </p:sp>
      <p:sp>
        <p:nvSpPr>
          <p:cNvPr id="13" name="TextBox 12"/>
          <p:cNvSpPr txBox="1"/>
          <p:nvPr/>
        </p:nvSpPr>
        <p:spPr>
          <a:xfrm>
            <a:off x="8178615" y="2947812"/>
            <a:ext cx="3502882" cy="830997"/>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Circle ground balls won</a:t>
            </a:r>
            <a:b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during face offs.</a:t>
            </a:r>
          </a:p>
        </p:txBody>
      </p:sp>
      <p:sp>
        <p:nvSpPr>
          <p:cNvPr id="12" name="TextBox 11"/>
          <p:cNvSpPr txBox="1"/>
          <p:nvPr/>
        </p:nvSpPr>
        <p:spPr>
          <a:xfrm>
            <a:off x="1743531" y="6053041"/>
            <a:ext cx="509542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one sheet per quarter</a:t>
            </a:r>
          </a:p>
        </p:txBody>
      </p:sp>
    </p:spTree>
    <p:extLst>
      <p:ext uri="{BB962C8B-B14F-4D97-AF65-F5344CB8AC3E}">
        <p14:creationId xmlns:p14="http://schemas.microsoft.com/office/powerpoint/2010/main" val="1648545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pic>
        <p:nvPicPr>
          <p:cNvPr id="4" name="Picture 3"/>
          <p:cNvPicPr>
            <a:picLocks noChangeAspect="1"/>
          </p:cNvPicPr>
          <p:nvPr/>
        </p:nvPicPr>
        <p:blipFill>
          <a:blip r:embed="rId3"/>
          <a:stretch>
            <a:fillRect/>
          </a:stretch>
        </p:blipFill>
        <p:spPr>
          <a:xfrm>
            <a:off x="232949" y="274933"/>
            <a:ext cx="7780270" cy="5737717"/>
          </a:xfrm>
          <a:prstGeom prst="rect">
            <a:avLst/>
          </a:prstGeom>
          <a:effectLst>
            <a:outerShdw blurRad="139700" dist="76200" dir="2700000" algn="tl" rotWithShape="0">
              <a:prstClr val="black">
                <a:alpha val="40000"/>
              </a:prstClr>
            </a:outerShdw>
          </a:effectLst>
        </p:spPr>
      </p:pic>
      <p:sp>
        <p:nvSpPr>
          <p:cNvPr id="6" name="Rectangle 5"/>
          <p:cNvSpPr/>
          <p:nvPr/>
        </p:nvSpPr>
        <p:spPr>
          <a:xfrm>
            <a:off x="2714624" y="1244370"/>
            <a:ext cx="1181101" cy="2117956"/>
          </a:xfrm>
          <a:prstGeom prst="rect">
            <a:avLst/>
          </a:prstGeom>
          <a:noFill/>
          <a:ln w="63500">
            <a:solidFill>
              <a:schemeClr val="accent1">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5642721" y="1244370"/>
            <a:ext cx="1906940" cy="3410860"/>
          </a:xfrm>
          <a:prstGeom prst="rect">
            <a:avLst/>
          </a:prstGeom>
          <a:ln w="50800">
            <a:solidFill>
              <a:schemeClr val="accent1">
                <a:lumMod val="60000"/>
                <a:lumOff val="40000"/>
              </a:schemeClr>
            </a:solidFill>
          </a:ln>
          <a:effectLst>
            <a:outerShdw blurRad="50800" dist="38100" dir="2700000" algn="tl" rotWithShape="0">
              <a:prstClr val="black">
                <a:alpha val="40000"/>
              </a:prstClr>
            </a:outerShdw>
          </a:effectLst>
        </p:spPr>
      </p:pic>
      <p:cxnSp>
        <p:nvCxnSpPr>
          <p:cNvPr id="10" name="Connector: Elbow 9"/>
          <p:cNvCxnSpPr>
            <a:cxnSpLocks/>
            <a:endCxn id="7" idx="1"/>
          </p:cNvCxnSpPr>
          <p:nvPr/>
        </p:nvCxnSpPr>
        <p:spPr>
          <a:xfrm>
            <a:off x="3924019" y="2333625"/>
            <a:ext cx="1718702" cy="616175"/>
          </a:xfrm>
          <a:prstGeom prst="bentConnector3">
            <a:avLst>
              <a:gd name="adj1" fmla="val 50000"/>
            </a:avLst>
          </a:prstGeom>
          <a:ln w="4762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182392" y="1973428"/>
            <a:ext cx="3620025"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Penalties</a:t>
            </a:r>
          </a:p>
        </p:txBody>
      </p:sp>
      <p:sp>
        <p:nvSpPr>
          <p:cNvPr id="13" name="TextBox 12"/>
          <p:cNvSpPr txBox="1"/>
          <p:nvPr/>
        </p:nvSpPr>
        <p:spPr>
          <a:xfrm>
            <a:off x="8182392" y="2786608"/>
            <a:ext cx="2986587" cy="2308324"/>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Circle the number if</a:t>
            </a:r>
            <a:b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EMO scores</a:t>
            </a:r>
          </a:p>
          <a:p>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Square means don’t</a:t>
            </a:r>
            <a:b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count as an</a:t>
            </a:r>
            <a:b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attempt.</a:t>
            </a:r>
          </a:p>
        </p:txBody>
      </p:sp>
      <p:sp>
        <p:nvSpPr>
          <p:cNvPr id="12" name="TextBox 11"/>
          <p:cNvSpPr txBox="1"/>
          <p:nvPr/>
        </p:nvSpPr>
        <p:spPr>
          <a:xfrm>
            <a:off x="1743531" y="6053041"/>
            <a:ext cx="509542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one sheet per quarter</a:t>
            </a:r>
          </a:p>
        </p:txBody>
      </p:sp>
    </p:spTree>
    <p:extLst>
      <p:ext uri="{BB962C8B-B14F-4D97-AF65-F5344CB8AC3E}">
        <p14:creationId xmlns:p14="http://schemas.microsoft.com/office/powerpoint/2010/main" val="27618795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NCAA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336760" y="2660457"/>
            <a:ext cx="9446337" cy="403187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“Philosophy. </a:t>
            </a:r>
            <a:r>
              <a:rPr lang="en-US" sz="3200" dirty="0"/>
              <a:t>In an effort to combine the way the rules of clearing are now written with the historical intent of making clears reflect a team’s ability to transition from a settled defensive possession to an offensive possession, the definition of a successful clear will be changing radically for the 2020 season. </a:t>
            </a:r>
          </a:p>
          <a:p>
            <a:endParaRPr lang="en-US" sz="3200" dirty="0"/>
          </a:p>
        </p:txBody>
      </p:sp>
      <p:sp>
        <p:nvSpPr>
          <p:cNvPr id="8" name="Rectangle 7"/>
          <p:cNvSpPr/>
          <p:nvPr/>
        </p:nvSpPr>
        <p:spPr>
          <a:xfrm>
            <a:off x="8591449" y="1160248"/>
            <a:ext cx="267721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Manual</a:t>
            </a:r>
          </a:p>
        </p:txBody>
      </p:sp>
      <p:pic>
        <p:nvPicPr>
          <p:cNvPr id="10" name="Picture 9"/>
          <p:cNvPicPr>
            <a:picLocks noChangeAspect="1"/>
          </p:cNvPicPr>
          <p:nvPr/>
        </p:nvPicPr>
        <p:blipFill>
          <a:blip r:embed="rId3"/>
          <a:stretch>
            <a:fillRect/>
          </a:stretch>
        </p:blipFill>
        <p:spPr>
          <a:xfrm>
            <a:off x="336762" y="221530"/>
            <a:ext cx="4467225" cy="2486025"/>
          </a:xfrm>
          <a:prstGeom prst="rect">
            <a:avLst/>
          </a:prstGeom>
          <a:ln w="19050">
            <a:solidFill>
              <a:schemeClr val="accent1"/>
            </a:solidFill>
          </a:ln>
          <a:effectLst>
            <a:outerShdw blurRad="50800" dist="38100" dir="2700000" algn="tl" rotWithShape="0">
              <a:prstClr val="black">
                <a:alpha val="40000"/>
              </a:prstClr>
            </a:outerShdw>
          </a:effectLst>
        </p:spPr>
      </p:pic>
      <p:sp>
        <p:nvSpPr>
          <p:cNvPr id="11" name="Rectangle 10"/>
          <p:cNvSpPr/>
          <p:nvPr/>
        </p:nvSpPr>
        <p:spPr>
          <a:xfrm>
            <a:off x="4991855" y="798408"/>
            <a:ext cx="2677213" cy="923330"/>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Sharnay" pitchFamily="2" charset="0"/>
              </a:rPr>
              <a:t>CLEARS</a:t>
            </a:r>
          </a:p>
        </p:txBody>
      </p:sp>
      <p:sp>
        <p:nvSpPr>
          <p:cNvPr id="4" name="Rectangle 3">
            <a:extLst>
              <a:ext uri="{FF2B5EF4-FFF2-40B4-BE49-F238E27FC236}">
                <a16:creationId xmlns:a16="http://schemas.microsoft.com/office/drawing/2014/main" id="{981EB7D6-EB72-4E5A-B5AB-EB7A515083EA}"/>
              </a:ext>
            </a:extLst>
          </p:cNvPr>
          <p:cNvSpPr/>
          <p:nvPr/>
        </p:nvSpPr>
        <p:spPr>
          <a:xfrm>
            <a:off x="5774750" y="2092560"/>
            <a:ext cx="4155305" cy="523220"/>
          </a:xfrm>
          <a:prstGeom prst="rect">
            <a:avLst/>
          </a:prstGeom>
        </p:spPr>
        <p:txBody>
          <a:bodyPr wrap="none">
            <a:spAutoFit/>
          </a:bodyPr>
          <a:lstStyle/>
          <a:p>
            <a:pPr algn="ctr"/>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DEFINITION 2020</a:t>
            </a: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56870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pic>
        <p:nvPicPr>
          <p:cNvPr id="4" name="Picture 3"/>
          <p:cNvPicPr>
            <a:picLocks noChangeAspect="1"/>
          </p:cNvPicPr>
          <p:nvPr/>
        </p:nvPicPr>
        <p:blipFill>
          <a:blip r:embed="rId3"/>
          <a:stretch>
            <a:fillRect/>
          </a:stretch>
        </p:blipFill>
        <p:spPr>
          <a:xfrm>
            <a:off x="305241" y="338433"/>
            <a:ext cx="7780270" cy="5737717"/>
          </a:xfrm>
          <a:prstGeom prst="rect">
            <a:avLst/>
          </a:prstGeom>
          <a:effectLst>
            <a:outerShdw blurRad="139700" dist="114300" dir="2700000" algn="tl" rotWithShape="0">
              <a:prstClr val="black">
                <a:alpha val="40000"/>
              </a:prstClr>
            </a:outerShdw>
          </a:effectLst>
        </p:spPr>
      </p:pic>
      <p:sp>
        <p:nvSpPr>
          <p:cNvPr id="6" name="Rectangle 5"/>
          <p:cNvSpPr/>
          <p:nvPr/>
        </p:nvSpPr>
        <p:spPr>
          <a:xfrm>
            <a:off x="2658142" y="3364523"/>
            <a:ext cx="1280812" cy="2074985"/>
          </a:xfrm>
          <a:prstGeom prst="rect">
            <a:avLst/>
          </a:prstGeom>
          <a:noFill/>
          <a:ln w="63500">
            <a:solidFill>
              <a:schemeClr val="accent1">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4398920" y="2108978"/>
            <a:ext cx="1986343" cy="3812355"/>
          </a:xfrm>
          <a:prstGeom prst="rect">
            <a:avLst/>
          </a:prstGeom>
          <a:ln w="50800">
            <a:solidFill>
              <a:schemeClr val="accent1">
                <a:lumMod val="60000"/>
                <a:lumOff val="40000"/>
              </a:schemeClr>
            </a:solidFill>
          </a:ln>
          <a:effectLst>
            <a:outerShdw blurRad="50800" dist="38100" dir="2700000" algn="tl" rotWithShape="0">
              <a:prstClr val="black">
                <a:alpha val="40000"/>
              </a:prstClr>
            </a:outerShdw>
          </a:effectLst>
        </p:spPr>
      </p:pic>
      <p:cxnSp>
        <p:nvCxnSpPr>
          <p:cNvPr id="10" name="Connector: Elbow 9"/>
          <p:cNvCxnSpPr>
            <a:cxnSpLocks/>
          </p:cNvCxnSpPr>
          <p:nvPr/>
        </p:nvCxnSpPr>
        <p:spPr>
          <a:xfrm>
            <a:off x="3982407" y="4208585"/>
            <a:ext cx="436520" cy="2597"/>
          </a:xfrm>
          <a:prstGeom prst="bentConnector3">
            <a:avLst>
              <a:gd name="adj1" fmla="val 50000"/>
            </a:avLst>
          </a:prstGeom>
          <a:ln w="4762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95750" y="1914565"/>
            <a:ext cx="324729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Takes/LOBs</a:t>
            </a:r>
          </a:p>
        </p:txBody>
      </p:sp>
      <p:sp>
        <p:nvSpPr>
          <p:cNvPr id="13" name="TextBox 12"/>
          <p:cNvSpPr txBox="1"/>
          <p:nvPr/>
        </p:nvSpPr>
        <p:spPr>
          <a:xfrm>
            <a:off x="8295750" y="2624812"/>
            <a:ext cx="2342308"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#16 lost the ball</a:t>
            </a:r>
          </a:p>
        </p:txBody>
      </p:sp>
      <p:cxnSp>
        <p:nvCxnSpPr>
          <p:cNvPr id="16" name="Straight Arrow Connector 15"/>
          <p:cNvCxnSpPr>
            <a:cxnSpLocks/>
            <a:endCxn id="13" idx="1"/>
          </p:cNvCxnSpPr>
          <p:nvPr/>
        </p:nvCxnSpPr>
        <p:spPr>
          <a:xfrm flipV="1">
            <a:off x="6364147" y="2855645"/>
            <a:ext cx="1931603" cy="660354"/>
          </a:xfrm>
          <a:prstGeom prst="straightConnector1">
            <a:avLst/>
          </a:prstGeom>
          <a:ln w="44450">
            <a:solidFill>
              <a:schemeClr val="accent4">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95750" y="3977752"/>
            <a:ext cx="2273379"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 took the ball</a:t>
            </a:r>
          </a:p>
        </p:txBody>
      </p:sp>
      <p:cxnSp>
        <p:nvCxnSpPr>
          <p:cNvPr id="20" name="Straight Arrow Connector 19"/>
          <p:cNvCxnSpPr>
            <a:cxnSpLocks/>
            <a:endCxn id="19" idx="1"/>
          </p:cNvCxnSpPr>
          <p:nvPr/>
        </p:nvCxnSpPr>
        <p:spPr>
          <a:xfrm>
            <a:off x="6385263" y="3886435"/>
            <a:ext cx="1910487" cy="322150"/>
          </a:xfrm>
          <a:prstGeom prst="straightConnector1">
            <a:avLst/>
          </a:prstGeom>
          <a:ln w="44450">
            <a:solidFill>
              <a:schemeClr val="accent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43531" y="6053041"/>
            <a:ext cx="509542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one sheet per quarter</a:t>
            </a:r>
          </a:p>
        </p:txBody>
      </p:sp>
    </p:spTree>
    <p:extLst>
      <p:ext uri="{BB962C8B-B14F-4D97-AF65-F5344CB8AC3E}">
        <p14:creationId xmlns:p14="http://schemas.microsoft.com/office/powerpoint/2010/main" val="2847793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pic>
        <p:nvPicPr>
          <p:cNvPr id="4" name="Picture 3"/>
          <p:cNvPicPr>
            <a:picLocks noChangeAspect="1"/>
          </p:cNvPicPr>
          <p:nvPr/>
        </p:nvPicPr>
        <p:blipFill>
          <a:blip r:embed="rId3"/>
          <a:stretch>
            <a:fillRect/>
          </a:stretch>
        </p:blipFill>
        <p:spPr>
          <a:xfrm>
            <a:off x="302720" y="344261"/>
            <a:ext cx="7780270" cy="5737717"/>
          </a:xfrm>
          <a:prstGeom prst="rect">
            <a:avLst/>
          </a:prstGeom>
          <a:effectLst>
            <a:outerShdw blurRad="139700" dist="114300" dir="2700000" algn="tl" rotWithShape="0">
              <a:prstClr val="black">
                <a:alpha val="40000"/>
              </a:prstClr>
            </a:outerShdw>
          </a:effectLst>
        </p:spPr>
      </p:pic>
      <p:sp>
        <p:nvSpPr>
          <p:cNvPr id="6" name="Rectangle 5"/>
          <p:cNvSpPr/>
          <p:nvPr/>
        </p:nvSpPr>
        <p:spPr>
          <a:xfrm>
            <a:off x="2658142" y="5369169"/>
            <a:ext cx="1280812" cy="643481"/>
          </a:xfrm>
          <a:prstGeom prst="rect">
            <a:avLst/>
          </a:prstGeom>
          <a:noFill/>
          <a:ln w="63500">
            <a:solidFill>
              <a:schemeClr val="accent1">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5033705" y="3935381"/>
            <a:ext cx="1986343" cy="908551"/>
          </a:xfrm>
          <a:prstGeom prst="rect">
            <a:avLst/>
          </a:prstGeom>
          <a:ln w="50800">
            <a:solidFill>
              <a:schemeClr val="accent1">
                <a:lumMod val="60000"/>
                <a:lumOff val="40000"/>
              </a:schemeClr>
            </a:solidFill>
          </a:ln>
          <a:effectLst>
            <a:outerShdw blurRad="50800" dist="38100" dir="2700000" algn="tl" rotWithShape="0">
              <a:prstClr val="black">
                <a:alpha val="40000"/>
              </a:prstClr>
            </a:outerShdw>
          </a:effectLst>
        </p:spPr>
      </p:pic>
      <p:sp>
        <p:nvSpPr>
          <p:cNvPr id="11" name="Rectangle 10"/>
          <p:cNvSpPr/>
          <p:nvPr/>
        </p:nvSpPr>
        <p:spPr>
          <a:xfrm>
            <a:off x="8295750" y="1914565"/>
            <a:ext cx="324729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Goalie Time</a:t>
            </a:r>
          </a:p>
        </p:txBody>
      </p:sp>
      <p:sp>
        <p:nvSpPr>
          <p:cNvPr id="13" name="TextBox 12"/>
          <p:cNvSpPr txBox="1"/>
          <p:nvPr/>
        </p:nvSpPr>
        <p:spPr>
          <a:xfrm>
            <a:off x="8137944" y="3053602"/>
            <a:ext cx="3405099" cy="830997"/>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number of minutes</a:t>
            </a:r>
            <a:b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played by each goalie.</a:t>
            </a:r>
          </a:p>
        </p:txBody>
      </p:sp>
      <p:sp>
        <p:nvSpPr>
          <p:cNvPr id="12" name="TextBox 11"/>
          <p:cNvSpPr txBox="1"/>
          <p:nvPr/>
        </p:nvSpPr>
        <p:spPr>
          <a:xfrm>
            <a:off x="1743531" y="6053041"/>
            <a:ext cx="509542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one sheet per quarter</a:t>
            </a:r>
          </a:p>
        </p:txBody>
      </p:sp>
      <p:cxnSp>
        <p:nvCxnSpPr>
          <p:cNvPr id="14" name="Connector: Elbow 13">
            <a:extLst>
              <a:ext uri="{FF2B5EF4-FFF2-40B4-BE49-F238E27FC236}">
                <a16:creationId xmlns:a16="http://schemas.microsoft.com/office/drawing/2014/main" id="{B6779819-5A22-4300-863D-2E21F471F28D}"/>
              </a:ext>
            </a:extLst>
          </p:cNvPr>
          <p:cNvCxnSpPr>
            <a:cxnSpLocks/>
          </p:cNvCxnSpPr>
          <p:nvPr/>
        </p:nvCxnSpPr>
        <p:spPr>
          <a:xfrm flipV="1">
            <a:off x="3467560" y="4542057"/>
            <a:ext cx="1718545" cy="984736"/>
          </a:xfrm>
          <a:prstGeom prst="bentConnector3">
            <a:avLst>
              <a:gd name="adj1" fmla="val 50000"/>
            </a:avLst>
          </a:prstGeom>
          <a:ln w="4762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5BCB787-22D9-46EB-8F30-E9684564B385}"/>
              </a:ext>
            </a:extLst>
          </p:cNvPr>
          <p:cNvPicPr>
            <a:picLocks noChangeAspect="1"/>
          </p:cNvPicPr>
          <p:nvPr/>
        </p:nvPicPr>
        <p:blipFill>
          <a:blip r:embed="rId5"/>
          <a:stretch>
            <a:fillRect/>
          </a:stretch>
        </p:blipFill>
        <p:spPr>
          <a:xfrm>
            <a:off x="3715855" y="1038605"/>
            <a:ext cx="2311021" cy="2311021"/>
          </a:xfrm>
          <a:prstGeom prst="rect">
            <a:avLst/>
          </a:prstGeom>
          <a:ln w="50800">
            <a:solidFill>
              <a:schemeClr val="accent1">
                <a:lumMod val="60000"/>
                <a:lumOff val="40000"/>
              </a:schemeClr>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610B2F84-BABE-4D8E-B859-64172778E481}"/>
              </a:ext>
            </a:extLst>
          </p:cNvPr>
          <p:cNvSpPr/>
          <p:nvPr/>
        </p:nvSpPr>
        <p:spPr>
          <a:xfrm>
            <a:off x="342139" y="1286208"/>
            <a:ext cx="1912644" cy="4795770"/>
          </a:xfrm>
          <a:prstGeom prst="rect">
            <a:avLst/>
          </a:prstGeom>
          <a:noFill/>
          <a:ln w="63500">
            <a:solidFill>
              <a:schemeClr val="accent1">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Connector: Elbow 9"/>
          <p:cNvCxnSpPr>
            <a:cxnSpLocks/>
          </p:cNvCxnSpPr>
          <p:nvPr/>
        </p:nvCxnSpPr>
        <p:spPr>
          <a:xfrm flipV="1">
            <a:off x="1564849" y="2299287"/>
            <a:ext cx="2138407" cy="584774"/>
          </a:xfrm>
          <a:prstGeom prst="bentConnector3">
            <a:avLst>
              <a:gd name="adj1" fmla="val 50000"/>
            </a:avLst>
          </a:prstGeom>
          <a:ln w="4762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468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pic>
        <p:nvPicPr>
          <p:cNvPr id="4" name="Picture 3"/>
          <p:cNvPicPr>
            <a:picLocks noChangeAspect="1"/>
          </p:cNvPicPr>
          <p:nvPr/>
        </p:nvPicPr>
        <p:blipFill>
          <a:blip r:embed="rId3"/>
          <a:stretch>
            <a:fillRect/>
          </a:stretch>
        </p:blipFill>
        <p:spPr>
          <a:xfrm>
            <a:off x="305241" y="338433"/>
            <a:ext cx="7780270" cy="5737717"/>
          </a:xfrm>
          <a:prstGeom prst="rect">
            <a:avLst/>
          </a:prstGeom>
          <a:effectLst>
            <a:outerShdw blurRad="139700" dist="114300" dir="2700000" algn="tl" rotWithShape="0">
              <a:prstClr val="black">
                <a:alpha val="40000"/>
              </a:prstClr>
            </a:outerShdw>
          </a:effectLst>
        </p:spPr>
      </p:pic>
      <p:sp>
        <p:nvSpPr>
          <p:cNvPr id="6" name="Rectangle 5"/>
          <p:cNvSpPr/>
          <p:nvPr/>
        </p:nvSpPr>
        <p:spPr>
          <a:xfrm>
            <a:off x="3915508" y="1223227"/>
            <a:ext cx="556732" cy="4063881"/>
          </a:xfrm>
          <a:prstGeom prst="rect">
            <a:avLst/>
          </a:prstGeom>
          <a:noFill/>
          <a:ln w="63500">
            <a:solidFill>
              <a:schemeClr val="accent1">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6081522" y="1223227"/>
            <a:ext cx="1073013" cy="4501473"/>
          </a:xfrm>
          <a:prstGeom prst="rect">
            <a:avLst/>
          </a:prstGeom>
          <a:ln w="50800">
            <a:solidFill>
              <a:schemeClr val="accent1">
                <a:lumMod val="60000"/>
                <a:lumOff val="40000"/>
              </a:schemeClr>
            </a:solidFill>
          </a:ln>
          <a:effectLst>
            <a:outerShdw blurRad="50800" dist="38100" dir="2700000" algn="tl" rotWithShape="0">
              <a:prstClr val="black">
                <a:alpha val="40000"/>
              </a:prstClr>
            </a:outerShdw>
          </a:effectLst>
        </p:spPr>
      </p:pic>
      <p:cxnSp>
        <p:nvCxnSpPr>
          <p:cNvPr id="10" name="Connector: Elbow 9"/>
          <p:cNvCxnSpPr>
            <a:cxnSpLocks/>
          </p:cNvCxnSpPr>
          <p:nvPr/>
        </p:nvCxnSpPr>
        <p:spPr>
          <a:xfrm>
            <a:off x="4472240" y="2684006"/>
            <a:ext cx="1609282" cy="492948"/>
          </a:xfrm>
          <a:prstGeom prst="bentConnector3">
            <a:avLst>
              <a:gd name="adj1" fmla="val 50000"/>
            </a:avLst>
          </a:prstGeom>
          <a:ln w="4762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95750" y="1914565"/>
            <a:ext cx="3247293"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dirty="0">
                <a:ln w="13462">
                  <a:solidFill>
                    <a:schemeClr val="bg1">
                      <a:lumMod val="65000"/>
                      <a:lumOff val="35000"/>
                    </a:schemeClr>
                  </a:solidFill>
                  <a:prstDash val="solid"/>
                </a:ln>
                <a:solidFill>
                  <a:schemeClr val="tx2">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Face Offs</a:t>
            </a:r>
          </a:p>
        </p:txBody>
      </p:sp>
      <p:sp>
        <p:nvSpPr>
          <p:cNvPr id="13" name="TextBox 12"/>
          <p:cNvSpPr txBox="1"/>
          <p:nvPr/>
        </p:nvSpPr>
        <p:spPr>
          <a:xfrm>
            <a:off x="8232743" y="2781219"/>
            <a:ext cx="3160545" cy="2308324"/>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Enter each FO man </a:t>
            </a:r>
            <a:b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circle the winner.</a:t>
            </a:r>
          </a:p>
          <a:p>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won by Tech write</a:t>
            </a:r>
            <a:b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 or put a square</a:t>
            </a:r>
            <a:b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around the winner</a:t>
            </a:r>
          </a:p>
        </p:txBody>
      </p:sp>
      <p:sp>
        <p:nvSpPr>
          <p:cNvPr id="12" name="TextBox 11"/>
          <p:cNvSpPr txBox="1"/>
          <p:nvPr/>
        </p:nvSpPr>
        <p:spPr>
          <a:xfrm>
            <a:off x="1743531" y="6053041"/>
            <a:ext cx="509542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one sheet per quarter</a:t>
            </a:r>
          </a:p>
        </p:txBody>
      </p:sp>
    </p:spTree>
    <p:extLst>
      <p:ext uri="{BB962C8B-B14F-4D97-AF65-F5344CB8AC3E}">
        <p14:creationId xmlns:p14="http://schemas.microsoft.com/office/powerpoint/2010/main" val="272850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938694" y="546100"/>
            <a:ext cx="7710947" cy="5699913"/>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326084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pic>
        <p:nvPicPr>
          <p:cNvPr id="4" name="Picture 3"/>
          <p:cNvPicPr>
            <a:picLocks noChangeAspect="1"/>
          </p:cNvPicPr>
          <p:nvPr/>
        </p:nvPicPr>
        <p:blipFill>
          <a:blip r:embed="rId3"/>
          <a:stretch>
            <a:fillRect/>
          </a:stretch>
        </p:blipFill>
        <p:spPr>
          <a:xfrm>
            <a:off x="614492" y="513846"/>
            <a:ext cx="7600407" cy="5846467"/>
          </a:xfrm>
          <a:prstGeom prst="rect">
            <a:avLst/>
          </a:prstGeom>
          <a:effectLst>
            <a:outerShdw blurRad="139700" dist="114300" dir="2700000" algn="tl" rotWithShape="0">
              <a:prstClr val="black">
                <a:alpha val="40000"/>
              </a:prstClr>
            </a:outerShdw>
          </a:effectLst>
        </p:spPr>
      </p:pic>
      <p:sp>
        <p:nvSpPr>
          <p:cNvPr id="12" name="TextBox 11"/>
          <p:cNvSpPr txBox="1"/>
          <p:nvPr/>
        </p:nvSpPr>
        <p:spPr>
          <a:xfrm>
            <a:off x="8410988" y="2338689"/>
            <a:ext cx="3005736" cy="1323439"/>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with</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information.</a:t>
            </a:r>
          </a:p>
        </p:txBody>
      </p:sp>
    </p:spTree>
    <p:extLst>
      <p:ext uri="{BB962C8B-B14F-4D97-AF65-F5344CB8AC3E}">
        <p14:creationId xmlns:p14="http://schemas.microsoft.com/office/powerpoint/2010/main" val="35356010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pic>
        <p:nvPicPr>
          <p:cNvPr id="4" name="Picture 3"/>
          <p:cNvPicPr>
            <a:picLocks noChangeAspect="1"/>
          </p:cNvPicPr>
          <p:nvPr/>
        </p:nvPicPr>
        <p:blipFill>
          <a:blip r:embed="rId3"/>
          <a:stretch>
            <a:fillRect/>
          </a:stretch>
        </p:blipFill>
        <p:spPr>
          <a:xfrm>
            <a:off x="518046" y="787863"/>
            <a:ext cx="7798454" cy="4945173"/>
          </a:xfrm>
          <a:prstGeom prst="rect">
            <a:avLst/>
          </a:prstGeom>
          <a:effectLst>
            <a:outerShdw blurRad="139700" dist="114300" dir="2700000" algn="tl" rotWithShape="0">
              <a:prstClr val="black">
                <a:alpha val="40000"/>
              </a:prstClr>
            </a:outerShdw>
          </a:effectLst>
        </p:spPr>
      </p:pic>
      <p:sp>
        <p:nvSpPr>
          <p:cNvPr id="12" name="TextBox 11"/>
          <p:cNvSpPr txBox="1"/>
          <p:nvPr/>
        </p:nvSpPr>
        <p:spPr>
          <a:xfrm>
            <a:off x="8607078" y="2407939"/>
            <a:ext cx="3005736"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Tally data.</a:t>
            </a:r>
          </a:p>
        </p:txBody>
      </p:sp>
    </p:spTree>
    <p:extLst>
      <p:ext uri="{BB962C8B-B14F-4D97-AF65-F5344CB8AC3E}">
        <p14:creationId xmlns:p14="http://schemas.microsoft.com/office/powerpoint/2010/main" val="9064659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8013220" y="221530"/>
            <a:ext cx="359959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Data</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8" name="Rectangle 7"/>
          <p:cNvSpPr/>
          <p:nvPr/>
        </p:nvSpPr>
        <p:spPr>
          <a:xfrm>
            <a:off x="8416578" y="1160248"/>
            <a:ext cx="2792877" cy="76944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4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Collection</a:t>
            </a:r>
          </a:p>
        </p:txBody>
      </p:sp>
      <p:pic>
        <p:nvPicPr>
          <p:cNvPr id="4" name="Picture 3"/>
          <p:cNvPicPr>
            <a:picLocks noChangeAspect="1"/>
          </p:cNvPicPr>
          <p:nvPr/>
        </p:nvPicPr>
        <p:blipFill>
          <a:blip r:embed="rId3"/>
          <a:stretch>
            <a:fillRect/>
          </a:stretch>
        </p:blipFill>
        <p:spPr>
          <a:xfrm>
            <a:off x="495300" y="531341"/>
            <a:ext cx="7823200" cy="5621114"/>
          </a:xfrm>
          <a:prstGeom prst="rect">
            <a:avLst/>
          </a:prstGeom>
          <a:effectLst>
            <a:outerShdw blurRad="139700" dist="114300" dir="2700000" algn="tl" rotWithShape="0">
              <a:prstClr val="black">
                <a:alpha val="40000"/>
              </a:prstClr>
            </a:outerShdw>
          </a:effectLst>
        </p:spPr>
      </p:pic>
      <p:sp>
        <p:nvSpPr>
          <p:cNvPr id="12" name="TextBox 11"/>
          <p:cNvSpPr txBox="1"/>
          <p:nvPr/>
        </p:nvSpPr>
        <p:spPr>
          <a:xfrm>
            <a:off x="8607078" y="2407939"/>
            <a:ext cx="3005736" cy="1323439"/>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Sheets</a:t>
            </a:r>
          </a:p>
        </p:txBody>
      </p:sp>
    </p:spTree>
    <p:extLst>
      <p:ext uri="{BB962C8B-B14F-4D97-AF65-F5344CB8AC3E}">
        <p14:creationId xmlns:p14="http://schemas.microsoft.com/office/powerpoint/2010/main" val="3071291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pic>
        <p:nvPicPr>
          <p:cNvPr id="2" name="Picture 1"/>
          <p:cNvPicPr>
            <a:picLocks noChangeAspect="1"/>
          </p:cNvPicPr>
          <p:nvPr/>
        </p:nvPicPr>
        <p:blipFill>
          <a:blip r:embed="rId3"/>
          <a:srcRect/>
          <a:stretch/>
        </p:blipFill>
        <p:spPr>
          <a:xfrm>
            <a:off x="1501494" y="872794"/>
            <a:ext cx="6717503" cy="4965561"/>
          </a:xfrm>
          <a:prstGeom prst="rect">
            <a:avLst/>
          </a:prstGeom>
          <a:ln w="63500">
            <a:solidFill>
              <a:schemeClr val="tx2">
                <a:lumMod val="20000"/>
                <a:lumOff val="80000"/>
              </a:schemeClr>
            </a:solidFill>
          </a:ln>
          <a:effectLst>
            <a:outerShdw blurRad="101600" dist="127000" dir="2700000" algn="tl" rotWithShape="0">
              <a:prstClr val="black">
                <a:alpha val="40000"/>
              </a:prstClr>
            </a:outerShdw>
          </a:effectLst>
        </p:spPr>
      </p:pic>
    </p:spTree>
    <p:extLst>
      <p:ext uri="{BB962C8B-B14F-4D97-AF65-F5344CB8AC3E}">
        <p14:creationId xmlns:p14="http://schemas.microsoft.com/office/powerpoint/2010/main" val="221760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6756400" y="221530"/>
            <a:ext cx="485641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Reporting</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pic>
        <p:nvPicPr>
          <p:cNvPr id="4" name="Picture 3"/>
          <p:cNvPicPr>
            <a:picLocks noChangeAspect="1"/>
          </p:cNvPicPr>
          <p:nvPr/>
        </p:nvPicPr>
        <p:blipFill>
          <a:blip r:embed="rId3"/>
          <a:stretch>
            <a:fillRect/>
          </a:stretch>
        </p:blipFill>
        <p:spPr>
          <a:xfrm>
            <a:off x="536174" y="411162"/>
            <a:ext cx="2600726" cy="5961851"/>
          </a:xfrm>
          <a:prstGeom prst="rect">
            <a:avLst/>
          </a:prstGeom>
        </p:spPr>
      </p:pic>
      <p:sp>
        <p:nvSpPr>
          <p:cNvPr id="10" name="TextBox 9"/>
          <p:cNvSpPr txBox="1"/>
          <p:nvPr/>
        </p:nvSpPr>
        <p:spPr>
          <a:xfrm>
            <a:off x="3505200" y="1723136"/>
            <a:ext cx="8107614" cy="707886"/>
          </a:xfrm>
          <a:prstGeom prst="rect">
            <a:avLst/>
          </a:prstGeom>
          <a:noFill/>
        </p:spPr>
        <p:txBody>
          <a:bodyPr wrap="square" rtlCol="0">
            <a:spAutoFit/>
          </a:bodyPr>
          <a:lstStyle/>
          <a:p>
            <a:r>
              <a:rPr lang="en-US" sz="4000" dirty="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information arrives it shows up</a:t>
            </a:r>
          </a:p>
        </p:txBody>
      </p:sp>
      <p:sp>
        <p:nvSpPr>
          <p:cNvPr id="11" name="TextBox 10"/>
          <p:cNvSpPr txBox="1"/>
          <p:nvPr/>
        </p:nvSpPr>
        <p:spPr>
          <a:xfrm>
            <a:off x="3975100" y="2609189"/>
            <a:ext cx="7485314"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a:t>
            </a:r>
          </a:p>
          <a:p>
            <a:pPr marL="571500" indent="-571500">
              <a:buFont typeface="Arial" panose="020B0604020202020204" pitchFamily="34" charset="0"/>
              <a:buChar char="•"/>
            </a:pP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Quarter Scores</a:t>
            </a:r>
          </a:p>
          <a:p>
            <a:pPr marL="571500" indent="-571500">
              <a:buFont typeface="Arial" panose="020B0604020202020204" pitchFamily="34" charset="0"/>
              <a:buChar char="•"/>
            </a:pP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Scoring Table Graph</a:t>
            </a:r>
          </a:p>
          <a:p>
            <a:pPr marL="571500" indent="-571500">
              <a:buFont typeface="Arial" panose="020B0604020202020204" pitchFamily="34" charset="0"/>
              <a:buChar char="•"/>
            </a:pP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Series History</a:t>
            </a:r>
          </a:p>
          <a:p>
            <a:pPr marL="571500" indent="-571500">
              <a:buFont typeface="Arial" panose="020B0604020202020204" pitchFamily="34" charset="0"/>
              <a:buChar char="•"/>
            </a:pP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Player Data</a:t>
            </a:r>
          </a:p>
        </p:txBody>
      </p:sp>
    </p:spTree>
    <p:extLst>
      <p:ext uri="{BB962C8B-B14F-4D97-AF65-F5344CB8AC3E}">
        <p14:creationId xmlns:p14="http://schemas.microsoft.com/office/powerpoint/2010/main" val="31985277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250"/>
                                        <p:tgtEl>
                                          <p:spTgt spid="10"/>
                                        </p:tgtEl>
                                      </p:cBhvr>
                                    </p:animEffect>
                                  </p:childTnLst>
                                </p:cTn>
                              </p:par>
                            </p:childTnLst>
                          </p:cTn>
                        </p:par>
                        <p:par>
                          <p:cTn id="12" fill="hold">
                            <p:stCondLst>
                              <p:cond delay="2750"/>
                            </p:stCondLst>
                            <p:childTnLst>
                              <p:par>
                                <p:cTn id="13" presetID="22" presetClass="entr" presetSubtype="8"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3250"/>
                            </p:stCondLst>
                            <p:childTnLst>
                              <p:par>
                                <p:cTn id="17" presetID="22" presetClass="entr" presetSubtype="8"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left)">
                                      <p:cBhvr>
                                        <p:cTn id="19" dur="500"/>
                                        <p:tgtEl>
                                          <p:spTgt spid="11">
                                            <p:txEl>
                                              <p:pRg st="1" end="1"/>
                                            </p:txEl>
                                          </p:spTgt>
                                        </p:tgtEl>
                                      </p:cBhvr>
                                    </p:animEffect>
                                  </p:childTnLst>
                                </p:cTn>
                              </p:par>
                            </p:childTnLst>
                          </p:cTn>
                        </p:par>
                        <p:par>
                          <p:cTn id="20" fill="hold">
                            <p:stCondLst>
                              <p:cond delay="3750"/>
                            </p:stCondLst>
                            <p:childTnLst>
                              <p:par>
                                <p:cTn id="21" presetID="22" presetClass="entr" presetSubtype="8" fill="hold" grpId="0"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left)">
                                      <p:cBhvr>
                                        <p:cTn id="23" dur="500"/>
                                        <p:tgtEl>
                                          <p:spTgt spid="11">
                                            <p:txEl>
                                              <p:pRg st="2" end="2"/>
                                            </p:txEl>
                                          </p:spTgt>
                                        </p:tgtEl>
                                      </p:cBhvr>
                                    </p:animEffect>
                                  </p:childTnLst>
                                </p:cTn>
                              </p:par>
                            </p:childTnLst>
                          </p:cTn>
                        </p:par>
                        <p:par>
                          <p:cTn id="24" fill="hold">
                            <p:stCondLst>
                              <p:cond delay="4250"/>
                            </p:stCondLst>
                            <p:childTnLst>
                              <p:par>
                                <p:cTn id="25" presetID="22" presetClass="entr" presetSubtype="8" fill="hold" grpId="0" nodeType="after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left)">
                                      <p:cBhvr>
                                        <p:cTn id="27" dur="500"/>
                                        <p:tgtEl>
                                          <p:spTgt spid="11">
                                            <p:txEl>
                                              <p:pRg st="3" end="3"/>
                                            </p:txEl>
                                          </p:spTgt>
                                        </p:tgtEl>
                                      </p:cBhvr>
                                    </p:animEffect>
                                  </p:childTnLst>
                                </p:cTn>
                              </p:par>
                            </p:childTnLst>
                          </p:cTn>
                        </p:par>
                        <p:par>
                          <p:cTn id="28" fill="hold">
                            <p:stCondLst>
                              <p:cond delay="4750"/>
                            </p:stCondLst>
                            <p:childTnLst>
                              <p:par>
                                <p:cTn id="29" presetID="22" presetClass="entr" presetSubtype="8" fill="hold" grpId="0" nodeType="after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wipe(left)">
                                      <p:cBhvr>
                                        <p:cTn id="3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30056" y="5779288"/>
            <a:ext cx="2057400" cy="466725"/>
          </a:xfrm>
          <a:prstGeom prst="rect">
            <a:avLst/>
          </a:prstGeom>
        </p:spPr>
      </p:pic>
      <p:sp>
        <p:nvSpPr>
          <p:cNvPr id="3" name="Rectangle 2"/>
          <p:cNvSpPr/>
          <p:nvPr/>
        </p:nvSpPr>
        <p:spPr>
          <a:xfrm>
            <a:off x="6756400" y="221530"/>
            <a:ext cx="4856414" cy="1323439"/>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Reporting</a:t>
            </a:r>
            <a:endParaRPr lang="en-US" sz="36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endParaRPr>
          </a:p>
        </p:txBody>
      </p:sp>
      <p:sp>
        <p:nvSpPr>
          <p:cNvPr id="2" name="TextBox 1"/>
          <p:cNvSpPr txBox="1"/>
          <p:nvPr/>
        </p:nvSpPr>
        <p:spPr>
          <a:xfrm>
            <a:off x="518110" y="289289"/>
            <a:ext cx="5806131"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6000" dirty="0">
                <a:solidFill>
                  <a:schemeClr val="accent3">
                    <a:lumMod val="60000"/>
                    <a:lumOff val="4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2</a:t>
            </a:r>
            <a:r>
              <a:rPr lang="en-US" sz="6000" baseline="30000" dirty="0">
                <a:solidFill>
                  <a:schemeClr val="accent3">
                    <a:lumMod val="60000"/>
                    <a:lumOff val="4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nd</a:t>
            </a:r>
            <a: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 Later that</a:t>
            </a:r>
            <a:b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br>
            <a: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SAME DAY</a:t>
            </a:r>
          </a:p>
        </p:txBody>
      </p:sp>
      <p:sp>
        <p:nvSpPr>
          <p:cNvPr id="8" name="Rectangle 7"/>
          <p:cNvSpPr/>
          <p:nvPr/>
        </p:nvSpPr>
        <p:spPr>
          <a:xfrm>
            <a:off x="6756400" y="1325348"/>
            <a:ext cx="4856414" cy="70788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13462">
                  <a:solidFill>
                    <a:schemeClr val="bg1">
                      <a:lumMod val="65000"/>
                      <a:lumOff val="35000"/>
                    </a:schemeClr>
                  </a:solidFill>
                  <a:prstDash val="solid"/>
                </a:ln>
                <a:solidFill>
                  <a:schemeClr val="accent3">
                    <a:lumMod val="40000"/>
                    <a:lumOff val="60000"/>
                  </a:schemeClr>
                </a:solidFill>
                <a:effectLst>
                  <a:outerShdw blurRad="50800" dist="38100" dir="2700000" algn="tl" rotWithShape="0">
                    <a:prstClr val="black">
                      <a:alpha val="40000"/>
                    </a:prstClr>
                  </a:outerShdw>
                </a:effectLst>
                <a:latin typeface="Sharnay" pitchFamily="2" charset="0"/>
              </a:rPr>
              <a:t>Game Information</a:t>
            </a:r>
          </a:p>
        </p:txBody>
      </p:sp>
      <p:sp>
        <p:nvSpPr>
          <p:cNvPr id="14" name="TextBox 13"/>
          <p:cNvSpPr txBox="1"/>
          <p:nvPr/>
        </p:nvSpPr>
        <p:spPr>
          <a:xfrm>
            <a:off x="518110" y="3763923"/>
            <a:ext cx="10200690"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150000"/>
              </a:lnSpc>
            </a:pPr>
            <a:r>
              <a:rPr lang="en-US" sz="3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Prepare the stats – gather story information</a:t>
            </a:r>
            <a:endParaRPr lang="en-US" sz="3600" dirty="0">
              <a:solidFill>
                <a:schemeClr val="accent3">
                  <a:lumMod val="40000"/>
                  <a:lumOff val="6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a:p>
            <a:pPr>
              <a:lnSpc>
                <a:spcPct val="150000"/>
              </a:lnSpc>
            </a:pPr>
            <a:r>
              <a:rPr lang="en-US" sz="3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Email them to:		</a:t>
            </a:r>
            <a:r>
              <a:rPr lang="en-US" sz="3600" dirty="0">
                <a:solidFill>
                  <a:schemeClr val="accent3">
                    <a:lumMod val="40000"/>
                    <a:lumOff val="60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scores@sportsfive.net</a:t>
            </a:r>
          </a:p>
        </p:txBody>
      </p:sp>
      <p:sp>
        <p:nvSpPr>
          <p:cNvPr id="9" name="Rectangle 8"/>
          <p:cNvSpPr/>
          <p:nvPr/>
        </p:nvSpPr>
        <p:spPr>
          <a:xfrm>
            <a:off x="2654116" y="2642949"/>
            <a:ext cx="6822702" cy="707886"/>
          </a:xfrm>
          <a:prstGeom prst="rect">
            <a:avLst/>
          </a:prstGeom>
          <a:solidFill>
            <a:schemeClr val="bg2">
              <a:lumMod val="75000"/>
            </a:schemeClr>
          </a:solidFill>
        </p:spPr>
        <p:txBody>
          <a:bodyPr wrap="none" lIns="91440" tIns="45720" rIns="91440" bIns="45720">
            <a:spAutoFit/>
          </a:bodyPr>
          <a:lstStyle/>
          <a:p>
            <a:pPr algn="ctr"/>
            <a:r>
              <a:rPr lang="en-US" sz="4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Send in Game Information</a:t>
            </a:r>
          </a:p>
        </p:txBody>
      </p:sp>
    </p:spTree>
    <p:extLst>
      <p:ext uri="{BB962C8B-B14F-4D97-AF65-F5344CB8AC3E}">
        <p14:creationId xmlns:p14="http://schemas.microsoft.com/office/powerpoint/2010/main" val="22128532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2500"/>
                                        <p:tgtEl>
                                          <p:spTgt spid="9"/>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500" fill="hold"/>
                                        <p:tgtEl>
                                          <p:spTgt spid="14"/>
                                        </p:tgtEl>
                                        <p:attrNameLst>
                                          <p:attrName>ppt_w</p:attrName>
                                        </p:attrNameLst>
                                      </p:cBhvr>
                                      <p:tavLst>
                                        <p:tav tm="0">
                                          <p:val>
                                            <p:fltVal val="0"/>
                                          </p:val>
                                        </p:tav>
                                        <p:tav tm="100000">
                                          <p:val>
                                            <p:strVal val="#ppt_w"/>
                                          </p:val>
                                        </p:tav>
                                      </p:tavLst>
                                    </p:anim>
                                    <p:anim calcmode="lin" valueType="num">
                                      <p:cBhvr>
                                        <p:cTn id="18" dur="1500" fill="hold"/>
                                        <p:tgtEl>
                                          <p:spTgt spid="14"/>
                                        </p:tgtEl>
                                        <p:attrNameLst>
                                          <p:attrName>ppt_h</p:attrName>
                                        </p:attrNameLst>
                                      </p:cBhvr>
                                      <p:tavLst>
                                        <p:tav tm="0">
                                          <p:val>
                                            <p:fltVal val="0"/>
                                          </p:val>
                                        </p:tav>
                                        <p:tav tm="100000">
                                          <p:val>
                                            <p:strVal val="#ppt_h"/>
                                          </p:val>
                                        </p:tav>
                                      </p:tavLst>
                                    </p:anim>
                                    <p:animEffect transition="in" filter="fade">
                                      <p:cBhvr>
                                        <p:cTn id="1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9" grpId="0" animBg="1"/>
    </p:bldLst>
  </p:timing>
</p:sld>
</file>

<file path=ppt/theme/theme1.xml><?xml version="1.0" encoding="utf-8"?>
<a:theme xmlns:a="http://schemas.openxmlformats.org/drawingml/2006/main" name="Sl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otalTime>66</TotalTime>
  <Words>3500</Words>
  <Application>Microsoft Office PowerPoint</Application>
  <PresentationFormat>Widescreen</PresentationFormat>
  <Paragraphs>358</Paragraphs>
  <Slides>103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Arial</vt:lpstr>
      <vt:lpstr>Belwe Lt BT</vt:lpstr>
      <vt:lpstr>Century Gothic</vt:lpstr>
      <vt:lpstr>Segoe UI Black</vt:lpstr>
      <vt:lpstr>Sharnay</vt:lpstr>
      <vt:lpstr>Wingdings 3</vt:lpstr>
      <vt:lpstr>Slice</vt:lpstr>
      <vt:lpstr>2020 Statistics Clinic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2020 Statistics Clinic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Statistics Clinic</dc:title>
  <dc:creator>Paul Wilson</dc:creator>
  <cp:lastModifiedBy>Paul Wilson</cp:lastModifiedBy>
  <cp:revision>6</cp:revision>
  <dcterms:created xsi:type="dcterms:W3CDTF">2020-03-11T01:29:06Z</dcterms:created>
  <dcterms:modified xsi:type="dcterms:W3CDTF">2020-03-11T02:35:36Z</dcterms:modified>
</cp:coreProperties>
</file>