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358" r:id="rId6"/>
    <p:sldId id="261" r:id="rId7"/>
    <p:sldId id="262" r:id="rId8"/>
    <p:sldId id="359" r:id="rId9"/>
    <p:sldId id="264" r:id="rId10"/>
    <p:sldId id="265" r:id="rId11"/>
    <p:sldId id="266" r:id="rId12"/>
    <p:sldId id="267" r:id="rId13"/>
    <p:sldId id="272" r:id="rId14"/>
    <p:sldId id="273" r:id="rId15"/>
    <p:sldId id="274" r:id="rId16"/>
    <p:sldId id="268" r:id="rId17"/>
    <p:sldId id="269" r:id="rId18"/>
    <p:sldId id="270" r:id="rId19"/>
    <p:sldId id="271" r:id="rId20"/>
    <p:sldId id="360" r:id="rId21"/>
    <p:sldId id="276" r:id="rId22"/>
    <p:sldId id="277" r:id="rId23"/>
    <p:sldId id="278" r:id="rId24"/>
    <p:sldId id="279" r:id="rId25"/>
    <p:sldId id="280" r:id="rId26"/>
    <p:sldId id="361" r:id="rId27"/>
    <p:sldId id="282" r:id="rId28"/>
    <p:sldId id="283" r:id="rId29"/>
    <p:sldId id="284" r:id="rId30"/>
    <p:sldId id="285" r:id="rId31"/>
    <p:sldId id="286" r:id="rId32"/>
    <p:sldId id="287" r:id="rId33"/>
    <p:sldId id="362" r:id="rId34"/>
    <p:sldId id="289" r:id="rId35"/>
    <p:sldId id="290" r:id="rId36"/>
    <p:sldId id="291" r:id="rId37"/>
    <p:sldId id="292" r:id="rId38"/>
    <p:sldId id="293" r:id="rId39"/>
    <p:sldId id="294" r:id="rId40"/>
    <p:sldId id="363" r:id="rId41"/>
    <p:sldId id="296" r:id="rId42"/>
    <p:sldId id="297" r:id="rId43"/>
    <p:sldId id="298" r:id="rId44"/>
    <p:sldId id="299" r:id="rId45"/>
    <p:sldId id="300" r:id="rId46"/>
    <p:sldId id="301" r:id="rId47"/>
    <p:sldId id="302" r:id="rId48"/>
    <p:sldId id="304" r:id="rId49"/>
    <p:sldId id="305" r:id="rId50"/>
    <p:sldId id="306" r:id="rId51"/>
    <p:sldId id="364" r:id="rId52"/>
    <p:sldId id="307" r:id="rId53"/>
    <p:sldId id="310" r:id="rId54"/>
    <p:sldId id="308" r:id="rId55"/>
    <p:sldId id="309" r:id="rId56"/>
    <p:sldId id="311" r:id="rId57"/>
    <p:sldId id="312" r:id="rId58"/>
    <p:sldId id="313" r:id="rId59"/>
    <p:sldId id="315" r:id="rId60"/>
    <p:sldId id="316" r:id="rId61"/>
    <p:sldId id="365" r:id="rId62"/>
    <p:sldId id="318" r:id="rId63"/>
    <p:sldId id="319" r:id="rId64"/>
    <p:sldId id="320" r:id="rId65"/>
    <p:sldId id="321" r:id="rId66"/>
    <p:sldId id="322" r:id="rId67"/>
    <p:sldId id="323" r:id="rId68"/>
    <p:sldId id="324" r:id="rId69"/>
    <p:sldId id="325" r:id="rId70"/>
    <p:sldId id="366" r:id="rId71"/>
    <p:sldId id="327" r:id="rId72"/>
    <p:sldId id="328" r:id="rId73"/>
    <p:sldId id="329" r:id="rId74"/>
    <p:sldId id="330" r:id="rId75"/>
    <p:sldId id="332" r:id="rId76"/>
    <p:sldId id="331" r:id="rId77"/>
    <p:sldId id="333" r:id="rId78"/>
    <p:sldId id="336" r:id="rId79"/>
    <p:sldId id="367" r:id="rId80"/>
    <p:sldId id="337" r:id="rId81"/>
    <p:sldId id="335" r:id="rId82"/>
    <p:sldId id="338" r:id="rId83"/>
    <p:sldId id="339" r:id="rId84"/>
    <p:sldId id="343" r:id="rId85"/>
    <p:sldId id="344" r:id="rId86"/>
    <p:sldId id="345" r:id="rId87"/>
    <p:sldId id="340" r:id="rId88"/>
    <p:sldId id="341" r:id="rId89"/>
    <p:sldId id="342" r:id="rId90"/>
    <p:sldId id="368" r:id="rId91"/>
    <p:sldId id="347" r:id="rId92"/>
    <p:sldId id="348" r:id="rId93"/>
    <p:sldId id="349" r:id="rId94"/>
    <p:sldId id="369" r:id="rId95"/>
    <p:sldId id="353" r:id="rId96"/>
    <p:sldId id="352" r:id="rId97"/>
    <p:sldId id="351" r:id="rId98"/>
    <p:sldId id="354" r:id="rId99"/>
    <p:sldId id="355" r:id="rId100"/>
    <p:sldId id="356" r:id="rId101"/>
    <p:sldId id="357"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Wilson" initials="PW" lastIdx="1" clrIdx="0">
    <p:extLst>
      <p:ext uri="{19B8F6BF-5375-455C-9EA6-DF929625EA0E}">
        <p15:presenceInfo xmlns:p15="http://schemas.microsoft.com/office/powerpoint/2012/main" userId="b322217d37431b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varScale="1">
        <p:scale>
          <a:sx n="114" d="100"/>
          <a:sy n="114" d="100"/>
        </p:scale>
        <p:origin x="3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04T14:20:56.378"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3/5/2018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effectLst>
                  <a:outerShdw blurRad="38100" dist="38100" dir="2700000" algn="tl">
                    <a:srgbClr val="000000">
                      <a:alpha val="43137"/>
                    </a:srgbClr>
                  </a:outerShdw>
                </a:effectLst>
                <a:latin typeface="Sharnay" pitchFamily="2" charset="0"/>
              </a:rPr>
              <a:t>2018</a:t>
            </a:r>
            <a:br>
              <a:rPr lang="en-US" sz="7200" dirty="0">
                <a:effectLst>
                  <a:outerShdw blurRad="38100" dist="38100" dir="2700000" algn="tl">
                    <a:srgbClr val="000000">
                      <a:alpha val="43137"/>
                    </a:srgbClr>
                  </a:outerShdw>
                </a:effectLst>
                <a:latin typeface="Sharnay" pitchFamily="2" charset="0"/>
              </a:rPr>
            </a:br>
            <a:r>
              <a:rPr lang="en-US" sz="7200" dirty="0">
                <a:effectLst>
                  <a:outerShdw blurRad="38100" dist="38100" dir="2700000" algn="tl">
                    <a:srgbClr val="000000">
                      <a:alpha val="43137"/>
                    </a:srgbClr>
                  </a:outerShdw>
                </a:effectLst>
                <a:latin typeface="Sharnay" pitchFamily="2" charset="0"/>
              </a:rPr>
              <a:t>Statistics Clinic</a:t>
            </a:r>
          </a:p>
        </p:txBody>
      </p:sp>
      <p:sp>
        <p:nvSpPr>
          <p:cNvPr id="3" name="Subtitle 2"/>
          <p:cNvSpPr>
            <a:spLocks noGrp="1"/>
          </p:cNvSpPr>
          <p:nvPr>
            <p:ph type="subTitle" idx="1"/>
          </p:nvPr>
        </p:nvSpPr>
        <p:spPr>
          <a:xfrm>
            <a:off x="684212" y="4171950"/>
            <a:ext cx="6400800" cy="1619250"/>
          </a:xfrm>
        </p:spPr>
        <p:txBody>
          <a:bodyPr>
            <a:normAutofit/>
          </a:bodyPr>
          <a:lstStyle/>
          <a:p>
            <a:r>
              <a:rPr lang="en-US" sz="2800" dirty="0"/>
              <a:t>Boys Lacrosse in New York Section V</a:t>
            </a:r>
          </a:p>
        </p:txBody>
      </p:sp>
      <p:pic>
        <p:nvPicPr>
          <p:cNvPr id="4" name="Picture 3"/>
          <p:cNvPicPr>
            <a:picLocks noChangeAspect="1"/>
          </p:cNvPicPr>
          <p:nvPr/>
        </p:nvPicPr>
        <p:blipFill>
          <a:blip r:embed="rId2"/>
          <a:stretch>
            <a:fillRect/>
          </a:stretch>
        </p:blipFill>
        <p:spPr>
          <a:xfrm>
            <a:off x="8370887" y="4981575"/>
            <a:ext cx="3241676" cy="735382"/>
          </a:xfrm>
          <a:prstGeom prst="rect">
            <a:avLst/>
          </a:prstGeom>
        </p:spPr>
      </p:pic>
    </p:spTree>
    <p:extLst>
      <p:ext uri="{BB962C8B-B14F-4D97-AF65-F5344CB8AC3E}">
        <p14:creationId xmlns:p14="http://schemas.microsoft.com/office/powerpoint/2010/main" val="422133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2" y="2956907"/>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clear should only be credited when</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clearing team passes the offensive restraining</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line with the ball is clearly able to begin an </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offensive attempt from such a play…”</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successful clear occurs the moment the offensive player enters the attack area.”</a:t>
            </a:r>
            <a:endParaRPr lang="en-US" sz="3200" dirty="0">
              <a:latin typeface="Arial" panose="020B0604020202020204" pitchFamily="34" charset="0"/>
              <a:cs typeface="Arial" panose="020B0604020202020204" pitchFamily="34" charset="0"/>
            </a:endParaRP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1996973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effectLst>
                  <a:outerShdw blurRad="38100" dist="38100" dir="2700000" algn="tl">
                    <a:srgbClr val="000000">
                      <a:alpha val="43137"/>
                    </a:srgbClr>
                  </a:outerShdw>
                </a:effectLst>
                <a:latin typeface="Sharnay" pitchFamily="2" charset="0"/>
              </a:rPr>
              <a:t>2018</a:t>
            </a:r>
            <a:br>
              <a:rPr lang="en-US" sz="7200" dirty="0">
                <a:effectLst>
                  <a:outerShdw blurRad="38100" dist="38100" dir="2700000" algn="tl">
                    <a:srgbClr val="000000">
                      <a:alpha val="43137"/>
                    </a:srgbClr>
                  </a:outerShdw>
                </a:effectLst>
                <a:latin typeface="Sharnay" pitchFamily="2" charset="0"/>
              </a:rPr>
            </a:br>
            <a:r>
              <a:rPr lang="en-US" sz="7200" dirty="0">
                <a:effectLst>
                  <a:outerShdw blurRad="38100" dist="38100" dir="2700000" algn="tl">
                    <a:srgbClr val="000000">
                      <a:alpha val="43137"/>
                    </a:srgbClr>
                  </a:outerShdw>
                </a:effectLst>
                <a:latin typeface="Sharnay" pitchFamily="2" charset="0"/>
              </a:rPr>
              <a:t>Statistics Clinic</a:t>
            </a:r>
          </a:p>
        </p:txBody>
      </p:sp>
      <p:sp>
        <p:nvSpPr>
          <p:cNvPr id="3" name="Subtitle 2"/>
          <p:cNvSpPr>
            <a:spLocks noGrp="1"/>
          </p:cNvSpPr>
          <p:nvPr>
            <p:ph type="subTitle" idx="1"/>
          </p:nvPr>
        </p:nvSpPr>
        <p:spPr>
          <a:xfrm>
            <a:off x="684212" y="4171950"/>
            <a:ext cx="6400800" cy="1619250"/>
          </a:xfrm>
        </p:spPr>
        <p:txBody>
          <a:bodyPr>
            <a:normAutofit/>
          </a:bodyPr>
          <a:lstStyle/>
          <a:p>
            <a:r>
              <a:rPr lang="en-US" sz="2800" dirty="0"/>
              <a:t>Boys Lacrosse in New York Section V</a:t>
            </a:r>
          </a:p>
        </p:txBody>
      </p:sp>
      <p:pic>
        <p:nvPicPr>
          <p:cNvPr id="4" name="Picture 3"/>
          <p:cNvPicPr>
            <a:picLocks noChangeAspect="1"/>
          </p:cNvPicPr>
          <p:nvPr/>
        </p:nvPicPr>
        <p:blipFill>
          <a:blip r:embed="rId2"/>
          <a:stretch>
            <a:fillRect/>
          </a:stretch>
        </p:blipFill>
        <p:spPr>
          <a:xfrm>
            <a:off x="8370887" y="4981575"/>
            <a:ext cx="3241676" cy="735382"/>
          </a:xfrm>
          <a:prstGeom prst="rect">
            <a:avLst/>
          </a:prstGeom>
        </p:spPr>
      </p:pic>
      <p:sp>
        <p:nvSpPr>
          <p:cNvPr id="5" name="Rectangle 4"/>
          <p:cNvSpPr/>
          <p:nvPr/>
        </p:nvSpPr>
        <p:spPr>
          <a:xfrm>
            <a:off x="375153" y="5384786"/>
            <a:ext cx="72507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Thanks for all you do.</a:t>
            </a:r>
          </a:p>
        </p:txBody>
      </p:sp>
    </p:spTree>
    <p:extLst>
      <p:ext uri="{BB962C8B-B14F-4D97-AF65-F5344CB8AC3E}">
        <p14:creationId xmlns:p14="http://schemas.microsoft.com/office/powerpoint/2010/main" val="3648055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Tree>
    <p:extLst>
      <p:ext uri="{BB962C8B-B14F-4D97-AF65-F5344CB8AC3E}">
        <p14:creationId xmlns:p14="http://schemas.microsoft.com/office/powerpoint/2010/main" val="211820794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team playing man-down should be credited with a successful clear if it meets the conditions of a successful clear, but should not be charged with an unsuccessful clear if it does not.”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252555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2" y="310886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All failed clears must have a team or</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individual turnover charged.”</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Regardless of their position on the field, if a player is attempting a shot, a successful clear should be awarded.”</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4175494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71223" y="3224743"/>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A.R.13</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a player shoots from its defensive box and the shot goes wide, credit a successful clear and a shot. If a player shoots from mid-field and the shot is saved by the goalkeeper, credit a successful clear, shot and save.”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
        <p:nvSpPr>
          <p:cNvPr id="13" name="Star: 5 Points 12"/>
          <p:cNvSpPr/>
          <p:nvPr/>
        </p:nvSpPr>
        <p:spPr>
          <a:xfrm>
            <a:off x="9343901" y="1985456"/>
            <a:ext cx="1172308" cy="996462"/>
          </a:xfrm>
          <a:prstGeom prst="star5">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0046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82947"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A.R.14</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a player shoots from its defensive box in desperation to beat the clock, do not credit the team with a shot or clear attempt unless the shot was on goal. In that case, credit a shot to the player, a successful clear for the offensive </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and a save for the goalie.”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
        <p:nvSpPr>
          <p:cNvPr id="13" name="Star: 5 Points 12"/>
          <p:cNvSpPr/>
          <p:nvPr/>
        </p:nvSpPr>
        <p:spPr>
          <a:xfrm>
            <a:off x="9343901" y="1985456"/>
            <a:ext cx="1172308" cy="996462"/>
          </a:xfrm>
          <a:prstGeom prst="star5">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799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71223" y="3175950"/>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A.R.15</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a goalkeeper throws the ball to the other end of the field to beat the clock and the opposing goalkeeper catches it and throws it back to the other end of the field, again, to beat the clock, no statistics are awarded for either team.”</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
        <p:nvSpPr>
          <p:cNvPr id="13" name="Star: 5 Points 12"/>
          <p:cNvSpPr/>
          <p:nvPr/>
        </p:nvSpPr>
        <p:spPr>
          <a:xfrm>
            <a:off x="9343901" y="1985456"/>
            <a:ext cx="1172308" cy="996462"/>
          </a:xfrm>
          <a:prstGeom prst="star5">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2803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makes a save and begins to clear the ball. He passes it to a midfielder who crosses the midline.</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successful clear?</a:t>
            </a:r>
          </a:p>
        </p:txBody>
      </p:sp>
    </p:spTree>
    <p:extLst>
      <p:ext uri="{BB962C8B-B14F-4D97-AF65-F5344CB8AC3E}">
        <p14:creationId xmlns:p14="http://schemas.microsoft.com/office/powerpoint/2010/main" val="152140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A starts a clear but the ball is knocked out of their stick.  A midfielder on Team A picks the loose ball and runs it into his goal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 </a:t>
            </a: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successful clear?</a:t>
            </a:r>
          </a:p>
        </p:txBody>
      </p:sp>
    </p:spTree>
    <p:extLst>
      <p:ext uri="{BB962C8B-B14F-4D97-AF65-F5344CB8AC3E}">
        <p14:creationId xmlns:p14="http://schemas.microsoft.com/office/powerpoint/2010/main" val="262527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36009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defenseman knocks down a pass which deflects outside the </a:t>
            </a:r>
            <a:r>
              <a:rPr lang="en-US" sz="44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front</a:t>
            </a: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goal area. He picks it up and runs to his offensive goal area.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successful clear?</a:t>
            </a:r>
          </a:p>
        </p:txBody>
      </p:sp>
    </p:spTree>
    <p:extLst>
      <p:ext uri="{BB962C8B-B14F-4D97-AF65-F5344CB8AC3E}">
        <p14:creationId xmlns:p14="http://schemas.microsoft.com/office/powerpoint/2010/main" val="1886342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36009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defenseman knocks down a pass which deflects outside the </a:t>
            </a:r>
            <a:r>
              <a:rPr lang="en-US" sz="44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right</a:t>
            </a: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goal area. He picks it up and runs into the defensive area. </a:t>
            </a: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the start of a clear?</a:t>
            </a:r>
          </a:p>
        </p:txBody>
      </p:sp>
    </p:spTree>
    <p:extLst>
      <p:ext uri="{BB962C8B-B14F-4D97-AF65-F5344CB8AC3E}">
        <p14:creationId xmlns:p14="http://schemas.microsoft.com/office/powerpoint/2010/main" val="1542504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4783" y="433754"/>
            <a:ext cx="3827585" cy="5812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9930056" y="5779288"/>
            <a:ext cx="2057400" cy="466725"/>
          </a:xfrm>
          <a:prstGeom prst="rect">
            <a:avLst/>
          </a:prstGeom>
        </p:spPr>
      </p:pic>
      <p:pic>
        <p:nvPicPr>
          <p:cNvPr id="6" name="Picture 5"/>
          <p:cNvPicPr>
            <a:picLocks noChangeAspect="1"/>
          </p:cNvPicPr>
          <p:nvPr/>
        </p:nvPicPr>
        <p:blipFill>
          <a:blip r:embed="rId4"/>
          <a:stretch>
            <a:fillRect/>
          </a:stretch>
        </p:blipFill>
        <p:spPr>
          <a:xfrm>
            <a:off x="4758407" y="433754"/>
            <a:ext cx="4127685" cy="3336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767840" y="3770621"/>
            <a:ext cx="4108818" cy="2585323"/>
          </a:xfrm>
          <a:prstGeom prst="rect">
            <a:avLst/>
          </a:prstGeom>
          <a:noFill/>
        </p:spPr>
        <p:txBody>
          <a:bodyPr wrap="none" rtlCol="0">
            <a:spAutoFit/>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Kyle Barrett</a:t>
            </a:r>
            <a:b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b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Paul Wilson</a:t>
            </a:r>
          </a:p>
        </p:txBody>
      </p:sp>
    </p:spTree>
    <p:extLst>
      <p:ext uri="{BB962C8B-B14F-4D97-AF65-F5344CB8AC3E}">
        <p14:creationId xmlns:p14="http://schemas.microsoft.com/office/powerpoint/2010/main" val="31500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661256" y="706813"/>
            <a:ext cx="6505616" cy="521099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073200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propelled toward the goal by an offensive player shall be called a shot. The ball may be thrown from a stick, kicked, or otherwise physically directed to be credited as a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4120257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224743"/>
            <a:ext cx="9440285"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statistician should take care to award shots only when possession of the ball can reasonably be said to have occurred or by ricochet or when  a  controlled  effort  can  be  construed somewhat  similar  to controlled tips in basketball).”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1391706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966835"/>
            <a:ext cx="9440285"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ball that enters the goal propelled by the offensive team must then become a shot and a goal.</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A ball that ricochets off another player and enters the  goal will be credited as a shot by the player deemed to have scored the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1233402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126091"/>
            <a:ext cx="9844088"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In  the  case  of  a  team  goal  (also  known  as  an  own goal), there is no shot recorded.</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[See Goals for more definitions.] </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2197127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923276"/>
            <a:ext cx="9844088"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One of the most common mis-definition in lacrosse is that of “shot on goal.” A shot on goal is not the same thing as a shot at the goal. The latter encompasses all shots; the former encompasses only shots scoring and those having been saved by the goalie. A shot that hits the pipe is not a shot on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2432706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839081" y="546100"/>
            <a:ext cx="8142941" cy="553719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25004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goal should be credited to the player who shot the ball, scoring a goal for his own team. In certain situations, a team goal (also known as “own goal”) may be credited. However, statisticians should err on the side of awarding the goal to the player who took the original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3366712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881066"/>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A shot that strikes another offensive player and deflects into the goal should be credited as a goal to the player who last touched the ball before it entered the goal. The player credited with the goal must also be credited with a shot; the original shooter should be credited only with a shot, not an assist.”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4261021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 ball entering the goal that appeared to have been a pass to another player shall be counted as a shot and a goal for the player who made the pass.”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2360458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571500" y="472275"/>
            <a:ext cx="8685130" cy="5680075"/>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65833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508311"/>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A team goal will be credited if a defensive player gains possession of the ball and then causes the ball to enter his own team’s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268023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44894"/>
            <a:ext cx="10178839"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player takes a shot which bounces</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off a defenseman and scores.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gets credit for the goal/assist?</a:t>
            </a:r>
          </a:p>
        </p:txBody>
      </p:sp>
    </p:spTree>
    <p:extLst>
      <p:ext uri="{BB962C8B-B14F-4D97-AF65-F5344CB8AC3E}">
        <p14:creationId xmlns:p14="http://schemas.microsoft.com/office/powerpoint/2010/main" val="78156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44894"/>
            <a:ext cx="10178839"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player takes a shot which bounces</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off a teammate and scores.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gets credit for the goal/assist?</a:t>
            </a:r>
          </a:p>
        </p:txBody>
      </p:sp>
    </p:spTree>
    <p:extLst>
      <p:ext uri="{BB962C8B-B14F-4D97-AF65-F5344CB8AC3E}">
        <p14:creationId xmlns:p14="http://schemas.microsoft.com/office/powerpoint/2010/main" val="673213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839081" y="713030"/>
            <a:ext cx="8142941" cy="520333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50241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30958"/>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An assist is not necessarily credited to a player who makes a pass before a goal. There should be conscious effort on the part of the passer to find an open player for a shot or to help a player work free for a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3825185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868407"/>
            <a:ext cx="9593294" cy="33239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should be no particular time frame for an assist (although the pass and shot should appear to be part of the same play) nor should there be any rigid distance factor in the play (the player scoring the goal could take one step, several steps, or even run a number of yards with the ball and still have the passer credited with an assist).”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1396858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015941"/>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assist should not be credited on a play when the goal scorer dodges a defensive player after receiving the pass before shooting unless, in the opinion of the statistician, it was the pass itself and not the dodge that led directly to the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1594914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015941"/>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player is credited with an assist when he makes, in the opinion of the statistician, a pass contributing directly to a goal. An assist cannot be credited to any player other than the one who had the ball immediately before the player credited with the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2619197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015941"/>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effectLst>
                  <a:outerShdw blurRad="38100" dist="38100" dir="2700000" algn="tl">
                    <a:srgbClr val="000000">
                      <a:alpha val="43137"/>
                    </a:srgbClr>
                  </a:outerShdw>
                </a:effectLst>
                <a:latin typeface="Sharnay" pitchFamily="2" charset="0"/>
              </a:rPr>
              <a:t>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goal that is scored when the ball deflects off of an offensive player into the goal can have an assist if, in the scorer’s opinion, the player whose action caused the ball to deflect off of the second player was attempting to pass and not shoot.”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240307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28557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three steps (or two seconds) there cannot be an assist on the play.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1964929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55385" y="1847565"/>
            <a:ext cx="2761868" cy="2172670"/>
          </a:xfrm>
          <a:prstGeom prst="rect">
            <a:avLst/>
          </a:prstGeom>
        </p:spPr>
      </p:pic>
      <p:pic>
        <p:nvPicPr>
          <p:cNvPr id="5" name="Picture 4"/>
          <p:cNvPicPr>
            <a:picLocks noChangeAspect="1"/>
          </p:cNvPicPr>
          <p:nvPr/>
        </p:nvPicPr>
        <p:blipFill>
          <a:blip r:embed="rId3"/>
          <a:stretch>
            <a:fillRect/>
          </a:stretch>
        </p:blipFill>
        <p:spPr>
          <a:xfrm>
            <a:off x="9930056" y="5779288"/>
            <a:ext cx="2057400" cy="466725"/>
          </a:xfrm>
          <a:prstGeom prst="rect">
            <a:avLst/>
          </a:prstGeom>
        </p:spPr>
      </p:pic>
      <p:sp>
        <p:nvSpPr>
          <p:cNvPr id="4" name="TextBox 3"/>
          <p:cNvSpPr txBox="1"/>
          <p:nvPr/>
        </p:nvSpPr>
        <p:spPr>
          <a:xfrm>
            <a:off x="891594" y="1847565"/>
            <a:ext cx="7126991"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Ethics</a:t>
            </a:r>
          </a:p>
        </p:txBody>
      </p:sp>
      <p:sp>
        <p:nvSpPr>
          <p:cNvPr id="11" name="TextBox 10"/>
          <p:cNvSpPr txBox="1"/>
          <p:nvPr/>
        </p:nvSpPr>
        <p:spPr>
          <a:xfrm>
            <a:off x="891593" y="2875865"/>
            <a:ext cx="7126991" cy="175432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NCAA Stats Manual</a:t>
            </a:r>
          </a:p>
        </p:txBody>
      </p:sp>
      <p:sp>
        <p:nvSpPr>
          <p:cNvPr id="12" name="TextBox 11"/>
          <p:cNvSpPr txBox="1"/>
          <p:nvPr/>
        </p:nvSpPr>
        <p:spPr>
          <a:xfrm>
            <a:off x="891593" y="3904165"/>
            <a:ext cx="7126991"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Definitions</a:t>
            </a:r>
          </a:p>
        </p:txBody>
      </p:sp>
      <p:sp>
        <p:nvSpPr>
          <p:cNvPr id="13" name="TextBox 12"/>
          <p:cNvSpPr txBox="1"/>
          <p:nvPr/>
        </p:nvSpPr>
        <p:spPr>
          <a:xfrm>
            <a:off x="891593" y="4932465"/>
            <a:ext cx="7126991"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Forms / Reporting</a:t>
            </a:r>
          </a:p>
        </p:txBody>
      </p:sp>
      <p:sp>
        <p:nvSpPr>
          <p:cNvPr id="15" name="Rectangle 14"/>
          <p:cNvSpPr/>
          <p:nvPr/>
        </p:nvSpPr>
        <p:spPr>
          <a:xfrm>
            <a:off x="7221415" y="287115"/>
            <a:ext cx="4666393" cy="144655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8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Agenda</a:t>
            </a:r>
          </a:p>
        </p:txBody>
      </p:sp>
    </p:spTree>
    <p:extLst>
      <p:ext uri="{BB962C8B-B14F-4D97-AF65-F5344CB8AC3E}">
        <p14:creationId xmlns:p14="http://schemas.microsoft.com/office/powerpoint/2010/main" val="2672315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907983" y="713030"/>
            <a:ext cx="8005136" cy="520333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23869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30958"/>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The basic rule of a save is that any time a ball is stopped or deflected with any part  of  the goalie’s body or stick, which if not stopped or deflected would have resulted in the ball entering  the  goal,  a save is recorded.”</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2991426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0" y="2881066"/>
            <a:ext cx="9899439"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statistician should focus on what would have happened to the ball if it had not been stopped or deflected by the goalie. If the shot would have scored, then award the goalie a save. If it would not have scored, do not credit a save. The tendency is to give a goalie a save every time he touches a shot; this creates inflated statistics.”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2063473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881066"/>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matter how difficult it is to determine, the statistician should make consistent judgments on each shot that goalies stop or  deflect.</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Consistency must be maintained so that the  national statistics are meaningful.”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406032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Offensive efforts that the goalie prevents from going into the goal are considered saves. A team save can be credited in certain situations see approved rulings below). If the goalie is in the crease, no one else can be credited with a save (including a team save).”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2208083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blocked shot by a defenseman is not considered a save </a:t>
            </a:r>
            <a:r>
              <a:rPr lang="en-US" sz="3200" strike="sngStrik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unless the defenseman is in the crease and the goalie is not.</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NYS defensemen cannot enter the crease to</a:t>
            </a:r>
            <a:br>
              <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 as a goalie.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3890345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976343"/>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A shot that hits the pipe, rebounds off the goalie’s body and would go into the goal if not stopped by the goalie is credited as a save. A shot that hits the pipe, rebounds off the goalie’s body and would not go into the goal before being picked up by another player is credited as a ground ball.”</a:t>
            </a:r>
            <a:endParaRPr lang="en-US" sz="3200" dirty="0">
              <a:solidFill>
                <a:schemeClr val="accent3">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415218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28557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catches a shot outside</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 posts.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save?</a:t>
            </a:r>
          </a:p>
        </p:txBody>
      </p:sp>
    </p:spTree>
    <p:extLst>
      <p:ext uri="{BB962C8B-B14F-4D97-AF65-F5344CB8AC3E}">
        <p14:creationId xmlns:p14="http://schemas.microsoft.com/office/powerpoint/2010/main" val="3429955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28557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shot is taken and the goalie stops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ball from rolling into the goal.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save?</a:t>
            </a:r>
          </a:p>
        </p:txBody>
      </p:sp>
    </p:spTree>
    <p:extLst>
      <p:ext uri="{BB962C8B-B14F-4D97-AF65-F5344CB8AC3E}">
        <p14:creationId xmlns:p14="http://schemas.microsoft.com/office/powerpoint/2010/main" val="3001194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stops a shot and takes control of the ball. He then drops the ball into the goal.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 credit for the goal?</a:t>
            </a:r>
          </a:p>
        </p:txBody>
      </p:sp>
    </p:spTree>
    <p:extLst>
      <p:ext uri="{BB962C8B-B14F-4D97-AF65-F5344CB8AC3E}">
        <p14:creationId xmlns:p14="http://schemas.microsoft.com/office/powerpoint/2010/main" val="3997179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649744" y="472275"/>
            <a:ext cx="8528641" cy="5680075"/>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46208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stops a shot but before he gains full control, it dribbles into the goal.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 credit for the goal?</a:t>
            </a:r>
          </a:p>
        </p:txBody>
      </p:sp>
    </p:spTree>
    <p:extLst>
      <p:ext uri="{BB962C8B-B14F-4D97-AF65-F5344CB8AC3E}">
        <p14:creationId xmlns:p14="http://schemas.microsoft.com/office/powerpoint/2010/main" val="213827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039019" y="713030"/>
            <a:ext cx="7743063" cy="520333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83052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890980"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Any ball not in possession of either  team that comes into possession of either team  should result in a ground ball once a player establishes possession and is immediately able to perform the normal functions of possession (i.e., shoot, pass, cradle), provided the ball was contested by both teams before establishing possession.”</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72270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224743"/>
            <a:ext cx="9704021"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The statistician will determine whether or not the ball is being contested, keeping in mind that contested could refer to the original player with possession, the player gaining possession or the ball itself.”</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2928483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890980"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If a player is in possession of the ball, drops it while uncontested, and then regains possession, he cannot be credited with a ground ball even if he is contested while regaining possession. If that player has the ball checked out of his stick and then regains possession, he may be credited with a ground 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306368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704021"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Ground  balls  can  be  credited  as  part  of  the  faceoff play. In a faceoff situation, a ground ball should be credited to the player who gains clear possession regardless of whether or not the player gaining possession is being contested at that time.”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244543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704021"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A ground ball should be credited to an  offensive or defensive player who gains possession of the ball and prevents it from either going out of bounds or reaching the midline even if the play was not being contested. The philosophy is to give statistical credit for gaining or maintaining possession.”</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110824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4" y="3477933"/>
            <a:ext cx="9704021"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5. A loose ball that is not contested and would not reach the midline or go out of bounds should not result in a ground 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275066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is passed but falls on the ground and a player on the same team picks up the ball without a challenge.</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ground ball?</a:t>
            </a:r>
          </a:p>
        </p:txBody>
      </p:sp>
    </p:spTree>
    <p:extLst>
      <p:ext uri="{BB962C8B-B14F-4D97-AF65-F5344CB8AC3E}">
        <p14:creationId xmlns:p14="http://schemas.microsoft.com/office/powerpoint/2010/main" val="908968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is about the roll out of bounds but a player stops it and picks it up. There is no challenge for the ball.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ground ball?</a:t>
            </a:r>
          </a:p>
        </p:txBody>
      </p:sp>
    </p:spTree>
    <p:extLst>
      <p:ext uri="{BB962C8B-B14F-4D97-AF65-F5344CB8AC3E}">
        <p14:creationId xmlns:p14="http://schemas.microsoft.com/office/powerpoint/2010/main" val="2991178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7936522" y="457200"/>
            <a:ext cx="3599594"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Ethics</a:t>
            </a:r>
          </a:p>
        </p:txBody>
      </p:sp>
      <p:sp>
        <p:nvSpPr>
          <p:cNvPr id="2" name="TextBox 1"/>
          <p:cNvSpPr txBox="1"/>
          <p:nvPr/>
        </p:nvSpPr>
        <p:spPr>
          <a:xfrm>
            <a:off x="702029" y="2506187"/>
            <a:ext cx="8929046" cy="286232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an ethical duty</a:t>
            </a:r>
            <a:b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record the accurate</a:t>
            </a:r>
            <a:b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 of what took place</a:t>
            </a:r>
            <a:r>
              <a:rPr lang="en-US" dirty="0"/>
              <a:t>.</a:t>
            </a:r>
          </a:p>
        </p:txBody>
      </p:sp>
      <p:sp>
        <p:nvSpPr>
          <p:cNvPr id="6" name="Subtitle 2"/>
          <p:cNvSpPr txBox="1">
            <a:spLocks/>
          </p:cNvSpPr>
          <p:nvPr/>
        </p:nvSpPr>
        <p:spPr>
          <a:xfrm>
            <a:off x="520088" y="434413"/>
            <a:ext cx="6400800" cy="91335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buNone/>
            </a:pPr>
            <a:r>
              <a:rPr lang="en-US" sz="2800" dirty="0">
                <a:latin typeface="Belwe Lt BT" panose="02060502050305020504" pitchFamily="18" charset="0"/>
              </a:rPr>
              <a:t>“There are three kinds of lies:</a:t>
            </a:r>
            <a:br>
              <a:rPr lang="en-US" sz="2800" dirty="0">
                <a:latin typeface="Belwe Lt BT" panose="02060502050305020504" pitchFamily="18" charset="0"/>
              </a:rPr>
            </a:br>
            <a:r>
              <a:rPr lang="en-US" sz="2800" dirty="0">
                <a:latin typeface="Belwe Lt BT" panose="02060502050305020504" pitchFamily="18" charset="0"/>
              </a:rPr>
              <a:t>Lies, Damned Lies and Statistics.”</a:t>
            </a:r>
          </a:p>
        </p:txBody>
      </p:sp>
      <p:sp>
        <p:nvSpPr>
          <p:cNvPr id="7" name="Subtitle 2"/>
          <p:cNvSpPr txBox="1">
            <a:spLocks/>
          </p:cNvSpPr>
          <p:nvPr/>
        </p:nvSpPr>
        <p:spPr>
          <a:xfrm>
            <a:off x="4853353" y="1242030"/>
            <a:ext cx="2376059" cy="51638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r">
              <a:buNone/>
            </a:pPr>
            <a:r>
              <a:rPr lang="en-US" sz="2400" dirty="0">
                <a:latin typeface="Belwe Lt BT" panose="02060502050305020504" pitchFamily="18" charset="0"/>
              </a:rPr>
              <a:t>Mark Twain</a:t>
            </a:r>
          </a:p>
        </p:txBody>
      </p:sp>
    </p:spTree>
    <p:extLst>
      <p:ext uri="{BB962C8B-B14F-4D97-AF65-F5344CB8AC3E}">
        <p14:creationId xmlns:p14="http://schemas.microsoft.com/office/powerpoint/2010/main" val="2632562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1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is shot past the end line. The closest player to the ball when it goes out gets a ground ball stat.</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2772389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Lst>
          </a:blip>
          <a:stretch>
            <a:fillRect/>
          </a:stretch>
        </p:blipFill>
        <p:spPr>
          <a:xfrm>
            <a:off x="1039019" y="798204"/>
            <a:ext cx="7743063" cy="5032990"/>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828321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30958"/>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Turnovers occur when a player or team in possession of the ball or entitled to possession of the ball loses possession of it, in a live-ball situation or under certain dead-ball situations.”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3115580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single player is judged to be primarily responsible for the turnover, that player is charged with the turnover. If no single player can be judged to be primarily responsible for the turnover, or if the responsibility rests with anyone not a player, then  the team is charged with the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265059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881066"/>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caused turnover is credited to a player  when the player’s positive, aggressive action(s)  causes a turnover by the opponent. A turnover may not always warrant a caused turnover; however, caused turnovers can only be awarded to an individual player, and only one caused turnover can be awarded for a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1533985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cannot be more caused turnovers than turnovers. Any turnover charged as a team turnover cannot have a corresponding caused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1596388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For a change of possession that occurs that cannot be attributed to a particular player at the moment of the violation, the turnover should be charged as a team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3564533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297296"/>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A missed shot cannot be a turnover.</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5. All failed clears are by definition also turnovers.”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2818587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6. A team is in possession of the ball and is called for any “failure to advance” penalty other than the failure of the goalie to leave the crease within four seconds. This should be credited as a team turnover, unless in the statistician’s opinion, one player was principally responsible…”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2445863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6205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there is a “Take” there must also be a “Loss of Ball”.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3855570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7936522" y="457200"/>
            <a:ext cx="3599594"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Ethics</a:t>
            </a:r>
          </a:p>
        </p:txBody>
      </p:sp>
      <p:sp>
        <p:nvSpPr>
          <p:cNvPr id="6" name="Subtitle 2"/>
          <p:cNvSpPr txBox="1">
            <a:spLocks/>
          </p:cNvSpPr>
          <p:nvPr/>
        </p:nvSpPr>
        <p:spPr>
          <a:xfrm>
            <a:off x="520088" y="457200"/>
            <a:ext cx="6044835" cy="93718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buNone/>
            </a:pPr>
            <a:r>
              <a:rPr lang="en-US" sz="2800" dirty="0">
                <a:latin typeface="Belwe Lt BT" panose="02060502050305020504" pitchFamily="18" charset="0"/>
              </a:rPr>
              <a:t>We have an ethical duty to record the </a:t>
            </a:r>
            <a:br>
              <a:rPr lang="en-US" sz="2800" dirty="0">
                <a:latin typeface="Belwe Lt BT" panose="02060502050305020504" pitchFamily="18" charset="0"/>
              </a:rPr>
            </a:br>
            <a:r>
              <a:rPr lang="en-US" sz="2800" dirty="0">
                <a:latin typeface="Belwe Lt BT" panose="02060502050305020504" pitchFamily="18" charset="0"/>
              </a:rPr>
              <a:t>accurate history of what took place</a:t>
            </a:r>
          </a:p>
        </p:txBody>
      </p:sp>
      <p:sp>
        <p:nvSpPr>
          <p:cNvPr id="8" name="TextBox 7"/>
          <p:cNvSpPr txBox="1"/>
          <p:nvPr/>
        </p:nvSpPr>
        <p:spPr>
          <a:xfrm>
            <a:off x="891594" y="1847565"/>
            <a:ext cx="7433256"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 Be Professional</a:t>
            </a:r>
          </a:p>
        </p:txBody>
      </p:sp>
      <p:sp>
        <p:nvSpPr>
          <p:cNvPr id="10" name="TextBox 9"/>
          <p:cNvSpPr txBox="1"/>
          <p:nvPr/>
        </p:nvSpPr>
        <p:spPr>
          <a:xfrm>
            <a:off x="891593" y="2960025"/>
            <a:ext cx="7433256"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 Focus on the Play</a:t>
            </a:r>
          </a:p>
        </p:txBody>
      </p:sp>
      <p:sp>
        <p:nvSpPr>
          <p:cNvPr id="11" name="TextBox 10"/>
          <p:cNvSpPr txBox="1"/>
          <p:nvPr/>
        </p:nvSpPr>
        <p:spPr>
          <a:xfrm>
            <a:off x="891592" y="4072485"/>
            <a:ext cx="7433256"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 Ask For Help</a:t>
            </a:r>
          </a:p>
        </p:txBody>
      </p:sp>
      <p:sp>
        <p:nvSpPr>
          <p:cNvPr id="12" name="TextBox 11"/>
          <p:cNvSpPr txBox="1"/>
          <p:nvPr/>
        </p:nvSpPr>
        <p:spPr>
          <a:xfrm>
            <a:off x="891592" y="5184945"/>
            <a:ext cx="7433256" cy="89255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 – No “Padding Stats”</a:t>
            </a:r>
          </a:p>
        </p:txBody>
      </p:sp>
      <p:pic>
        <p:nvPicPr>
          <p:cNvPr id="4" name="Picture 3"/>
          <p:cNvPicPr>
            <a:picLocks noChangeAspect="1"/>
          </p:cNvPicPr>
          <p:nvPr/>
        </p:nvPicPr>
        <p:blipFill>
          <a:blip r:embed="rId3"/>
          <a:stretch>
            <a:fillRect/>
          </a:stretch>
        </p:blipFill>
        <p:spPr>
          <a:xfrm>
            <a:off x="8682125" y="2026860"/>
            <a:ext cx="2363886" cy="173914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0590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165766" y="798204"/>
            <a:ext cx="7489568" cy="5032990"/>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695936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868407"/>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Since many faceoff men must depend  on the statistics of faceoffs to provide an evaluation of their value, statisticians must be consistent in their assessment of faceoffs. Since the standard in faceoff stats is to award to the faceoff man the faceoff, whether he actually obtained possession  or not…”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212464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965662"/>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“Additionally, ground balls should be credited in faceoff play (there can be more than one) as indicated in Section 5. Every faceoff has to end with players being credited and charged with a faceoff win and loss, unless the quarter ends before possession is established.”</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996049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298850"/>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faceoff win is determined by clear possession of the ball, not by the subsequent offensive opportunity.”</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320620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127287"/>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standard [false] alternative to that definition is to credit and charge the faceoff when one team is declared to have possession of the ball, and wing area players are released. This is not really a viable definition since a team may never have a chance to do anything with the 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027064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Credit the faceoff to the team that gains clear possession of the ball and can perform the normal functions of the possession, not based on the possession that is called by the referee………”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3499541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332465"/>
            <a:ext cx="9709916"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referee’s signal of possession has no influence on the statistical determination of faceoff wins and losses. The referee’s signal frequently precedes the statistical definition of possession”</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1488329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62051"/>
            <a:ext cx="10178839" cy="15081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face off must have a ground ball.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2140497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408235"/>
            <a:ext cx="10178839" cy="15081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face off must have a winner.</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3106710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2000" contrast="-15000"/>
                    </a14:imgEffect>
                  </a14:imgLayer>
                </a14:imgProps>
              </a:ext>
            </a:extLst>
          </a:blip>
          <a:stretch>
            <a:fillRect/>
          </a:stretch>
        </p:blipFill>
        <p:spPr>
          <a:xfrm>
            <a:off x="1165766" y="831907"/>
            <a:ext cx="7489568" cy="4965583"/>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08748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649744" y="706813"/>
            <a:ext cx="8528641" cy="521099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8561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sp>
        <p:nvSpPr>
          <p:cNvPr id="12" name="Rectangle 11"/>
          <p:cNvSpPr/>
          <p:nvPr/>
        </p:nvSpPr>
        <p:spPr>
          <a:xfrm>
            <a:off x="8189369" y="2483687"/>
            <a:ext cx="324729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Game</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Form</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10" name="TextBox 9"/>
          <p:cNvSpPr txBox="1"/>
          <p:nvPr/>
        </p:nvSpPr>
        <p:spPr>
          <a:xfrm>
            <a:off x="524331" y="1945078"/>
            <a:ext cx="2207146" cy="1077218"/>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Data</a:t>
            </a:r>
          </a:p>
        </p:txBody>
      </p:sp>
      <p:sp>
        <p:nvSpPr>
          <p:cNvPr id="11" name="TextBox 10"/>
          <p:cNvSpPr txBox="1"/>
          <p:nvPr/>
        </p:nvSpPr>
        <p:spPr>
          <a:xfrm>
            <a:off x="5660919" y="1945078"/>
            <a:ext cx="2207146" cy="1077218"/>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“GREY”</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Data</a:t>
            </a:r>
          </a:p>
        </p:txBody>
      </p:sp>
    </p:spTree>
    <p:extLst>
      <p:ext uri="{BB962C8B-B14F-4D97-AF65-F5344CB8AC3E}">
        <p14:creationId xmlns:p14="http://schemas.microsoft.com/office/powerpoint/2010/main" val="3681092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15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1899138" y="221530"/>
            <a:ext cx="4771293" cy="376347"/>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1999058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32948" y="596669"/>
            <a:ext cx="3436375" cy="563579"/>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1141759" y="2058643"/>
            <a:ext cx="5962650" cy="82867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endCxn id="7" idx="1"/>
          </p:cNvCxnSpPr>
          <p:nvPr/>
        </p:nvCxnSpPr>
        <p:spPr>
          <a:xfrm rot="16200000" flipH="1">
            <a:off x="277929" y="1609150"/>
            <a:ext cx="1312733" cy="414928"/>
          </a:xfrm>
          <a:prstGeom prst="bentConnector2">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9369" y="2425653"/>
            <a:ext cx="324729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Clears</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3065280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32949" y="596669"/>
            <a:ext cx="1970990" cy="5469384"/>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3533675" y="867962"/>
            <a:ext cx="3812355" cy="381235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a:endCxn id="7" idx="1"/>
          </p:cNvCxnSpPr>
          <p:nvPr/>
        </p:nvCxnSpPr>
        <p:spPr>
          <a:xfrm>
            <a:off x="2202157" y="2769162"/>
            <a:ext cx="1331518" cy="4978"/>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SHOTS</a:t>
            </a:r>
          </a:p>
        </p:txBody>
      </p:sp>
      <p:sp>
        <p:nvSpPr>
          <p:cNvPr id="13" name="TextBox 12"/>
          <p:cNvSpPr txBox="1"/>
          <p:nvPr/>
        </p:nvSpPr>
        <p:spPr>
          <a:xfrm>
            <a:off x="8179609" y="2624068"/>
            <a:ext cx="2666114" cy="2308324"/>
          </a:xfrm>
          <a:prstGeom prst="rect">
            <a:avLst/>
          </a:prstGeom>
          <a:noFill/>
        </p:spPr>
        <p:txBody>
          <a:bodyPr wrap="none" rtlCol="0">
            <a:spAutoFit/>
          </a:bodyPr>
          <a:lstStyle/>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Jersey #</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Shot on goal</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Asst</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Assisted #</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Goal scored</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Man up/Down</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of goal</a:t>
            </a:r>
          </a:p>
        </p:txBody>
      </p:sp>
      <p:cxnSp>
        <p:nvCxnSpPr>
          <p:cNvPr id="17" name="Straight Arrow Connector 16"/>
          <p:cNvCxnSpPr>
            <a:cxnSpLocks/>
          </p:cNvCxnSpPr>
          <p:nvPr/>
        </p:nvCxnSpPr>
        <p:spPr>
          <a:xfrm>
            <a:off x="7376934" y="1544968"/>
            <a:ext cx="1134020" cy="1139038"/>
          </a:xfrm>
          <a:prstGeom prst="straightConnector1">
            <a:avLst/>
          </a:prstGeom>
          <a:ln w="508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3357163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212135" y="1244369"/>
            <a:ext cx="502490" cy="4768281"/>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4470020" y="1251318"/>
            <a:ext cx="877363" cy="381235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p:cNvCxnSpPr>
          <p:nvPr/>
        </p:nvCxnSpPr>
        <p:spPr>
          <a:xfrm>
            <a:off x="2714625" y="2600325"/>
            <a:ext cx="1755394" cy="569747"/>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2392" y="1973428"/>
            <a:ext cx="3620025"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Ground Balls</a:t>
            </a:r>
          </a:p>
        </p:txBody>
      </p:sp>
      <p:sp>
        <p:nvSpPr>
          <p:cNvPr id="13" name="TextBox 12"/>
          <p:cNvSpPr txBox="1"/>
          <p:nvPr/>
        </p:nvSpPr>
        <p:spPr>
          <a:xfrm>
            <a:off x="8178615" y="2947812"/>
            <a:ext cx="3502882"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Circle ground balls won</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during face offs.</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164854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714624" y="1244370"/>
            <a:ext cx="1181101" cy="2117956"/>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5642721" y="1244370"/>
            <a:ext cx="1906940" cy="3410860"/>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a:endCxn id="7" idx="1"/>
          </p:cNvCxnSpPr>
          <p:nvPr/>
        </p:nvCxnSpPr>
        <p:spPr>
          <a:xfrm>
            <a:off x="3924019" y="2333625"/>
            <a:ext cx="1718702" cy="616175"/>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2392" y="1973428"/>
            <a:ext cx="3620025"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Penalties</a:t>
            </a:r>
          </a:p>
        </p:txBody>
      </p:sp>
      <p:sp>
        <p:nvSpPr>
          <p:cNvPr id="13" name="TextBox 12"/>
          <p:cNvSpPr txBox="1"/>
          <p:nvPr/>
        </p:nvSpPr>
        <p:spPr>
          <a:xfrm>
            <a:off x="8182392" y="2786608"/>
            <a:ext cx="2986587" cy="2308324"/>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Circle the number if</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EMO scores</a:t>
            </a:r>
          </a:p>
          <a:p>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Square means don’t</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 as an</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attempt.</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276187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70110"/>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Sharnay" pitchFamily="2" charset="0"/>
              </a:rPr>
              <a:t>The game is in running time and a </a:t>
            </a:r>
            <a:br>
              <a:rPr lang="en-US" sz="4400" dirty="0">
                <a:effectLst>
                  <a:outerShdw blurRad="38100" dist="38100" dir="2700000" algn="tl">
                    <a:srgbClr val="000000">
                      <a:alpha val="43137"/>
                    </a:srgbClr>
                  </a:outerShdw>
                </a:effectLst>
                <a:latin typeface="Sharnay" pitchFamily="2" charset="0"/>
              </a:rPr>
            </a:br>
            <a:r>
              <a:rPr lang="en-US" sz="4400" dirty="0">
                <a:effectLst>
                  <a:outerShdw blurRad="38100" dist="38100" dir="2700000" algn="tl">
                    <a:srgbClr val="000000">
                      <a:alpha val="43137"/>
                    </a:srgbClr>
                  </a:outerShdw>
                </a:effectLst>
                <a:latin typeface="Sharnay" pitchFamily="2" charset="0"/>
              </a:rPr>
              <a:t>penalty is called.</a:t>
            </a:r>
            <a:br>
              <a:rPr lang="en-US" sz="4400" dirty="0">
                <a:effectLst>
                  <a:outerShdw blurRad="38100" dist="38100" dir="2700000" algn="tl">
                    <a:srgbClr val="000000">
                      <a:alpha val="43137"/>
                    </a:srgbClr>
                  </a:outerShdw>
                </a:effectLst>
                <a:latin typeface="Sharnay" pitchFamily="2"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Sharnay" pitchFamily="2" charset="0"/>
              </a:rPr>
              <a:t>When does the penalty time start?</a:t>
            </a:r>
          </a:p>
        </p:txBody>
      </p:sp>
    </p:spTree>
    <p:extLst>
      <p:ext uri="{BB962C8B-B14F-4D97-AF65-F5344CB8AC3E}">
        <p14:creationId xmlns:p14="http://schemas.microsoft.com/office/powerpoint/2010/main" val="2137933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79841" y="274933"/>
            <a:ext cx="7780270" cy="5737717"/>
          </a:xfrm>
          <a:prstGeom prst="rect">
            <a:avLst/>
          </a:prstGeom>
          <a:effectLst>
            <a:outerShdw blurRad="139700" dist="114300" dir="2700000" algn="tl" rotWithShape="0">
              <a:prstClr val="black">
                <a:alpha val="40000"/>
              </a:prstClr>
            </a:outerShdw>
          </a:effectLst>
        </p:spPr>
      </p:pic>
      <p:sp>
        <p:nvSpPr>
          <p:cNvPr id="6" name="Rectangle 5"/>
          <p:cNvSpPr/>
          <p:nvPr/>
        </p:nvSpPr>
        <p:spPr>
          <a:xfrm>
            <a:off x="2658142" y="3364523"/>
            <a:ext cx="1280812" cy="2074985"/>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4398920" y="2108978"/>
            <a:ext cx="1986343" cy="381235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p:cNvCxnSpPr>
          <p:nvPr/>
        </p:nvCxnSpPr>
        <p:spPr>
          <a:xfrm>
            <a:off x="3982407" y="4208585"/>
            <a:ext cx="436520" cy="2597"/>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Takes/LOBs</a:t>
            </a:r>
          </a:p>
        </p:txBody>
      </p:sp>
      <p:sp>
        <p:nvSpPr>
          <p:cNvPr id="13" name="TextBox 12"/>
          <p:cNvSpPr txBox="1"/>
          <p:nvPr/>
        </p:nvSpPr>
        <p:spPr>
          <a:xfrm>
            <a:off x="8295750" y="2624812"/>
            <a:ext cx="2342308"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 lost the ball</a:t>
            </a:r>
          </a:p>
        </p:txBody>
      </p:sp>
      <p:cxnSp>
        <p:nvCxnSpPr>
          <p:cNvPr id="16" name="Straight Arrow Connector 15"/>
          <p:cNvCxnSpPr>
            <a:cxnSpLocks/>
            <a:endCxn id="13" idx="1"/>
          </p:cNvCxnSpPr>
          <p:nvPr/>
        </p:nvCxnSpPr>
        <p:spPr>
          <a:xfrm flipV="1">
            <a:off x="6364147" y="2855645"/>
            <a:ext cx="1931603" cy="660354"/>
          </a:xfrm>
          <a:prstGeom prst="straightConnector1">
            <a:avLst/>
          </a:prstGeom>
          <a:ln w="44450">
            <a:solidFill>
              <a:schemeClr val="accent4">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95750" y="3977752"/>
            <a:ext cx="2273379"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 took the ball</a:t>
            </a:r>
          </a:p>
        </p:txBody>
      </p:sp>
      <p:cxnSp>
        <p:nvCxnSpPr>
          <p:cNvPr id="20" name="Straight Arrow Connector 19"/>
          <p:cNvCxnSpPr>
            <a:cxnSpLocks/>
            <a:endCxn id="19" idx="1"/>
          </p:cNvCxnSpPr>
          <p:nvPr/>
        </p:nvCxnSpPr>
        <p:spPr>
          <a:xfrm>
            <a:off x="6385263" y="3886435"/>
            <a:ext cx="1910487" cy="322150"/>
          </a:xfrm>
          <a:prstGeom prst="straightConnector1">
            <a:avLst/>
          </a:prstGeom>
          <a:ln w="44450">
            <a:solidFill>
              <a:schemeClr val="accent1">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2847793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302720" y="344261"/>
            <a:ext cx="7780270" cy="5737717"/>
          </a:xfrm>
          <a:prstGeom prst="rect">
            <a:avLst/>
          </a:prstGeom>
          <a:effectLst>
            <a:outerShdw blurRad="139700" dist="114300" dir="2700000" algn="tl" rotWithShape="0">
              <a:prstClr val="black">
                <a:alpha val="40000"/>
              </a:prstClr>
            </a:outerShdw>
          </a:effectLst>
        </p:spPr>
      </p:pic>
      <p:sp>
        <p:nvSpPr>
          <p:cNvPr id="6" name="Rectangle 5"/>
          <p:cNvSpPr/>
          <p:nvPr/>
        </p:nvSpPr>
        <p:spPr>
          <a:xfrm>
            <a:off x="2658142" y="5369169"/>
            <a:ext cx="1280812" cy="643481"/>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5033705" y="3935381"/>
            <a:ext cx="1986343" cy="908551"/>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Goalie Time</a:t>
            </a:r>
          </a:p>
        </p:txBody>
      </p:sp>
      <p:sp>
        <p:nvSpPr>
          <p:cNvPr id="13" name="TextBox 12"/>
          <p:cNvSpPr txBox="1"/>
          <p:nvPr/>
        </p:nvSpPr>
        <p:spPr>
          <a:xfrm>
            <a:off x="8137944" y="3053602"/>
            <a:ext cx="3405099"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number of minutes</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played by each goalie.</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cxnSp>
        <p:nvCxnSpPr>
          <p:cNvPr id="14" name="Connector: Elbow 13">
            <a:extLst>
              <a:ext uri="{FF2B5EF4-FFF2-40B4-BE49-F238E27FC236}">
                <a16:creationId xmlns:a16="http://schemas.microsoft.com/office/drawing/2014/main" id="{B6779819-5A22-4300-863D-2E21F471F28D}"/>
              </a:ext>
            </a:extLst>
          </p:cNvPr>
          <p:cNvCxnSpPr>
            <a:cxnSpLocks/>
          </p:cNvCxnSpPr>
          <p:nvPr/>
        </p:nvCxnSpPr>
        <p:spPr>
          <a:xfrm flipV="1">
            <a:off x="3467560" y="4542057"/>
            <a:ext cx="1718545" cy="984736"/>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5BCB787-22D9-46EB-8F30-E9684564B385}"/>
              </a:ext>
            </a:extLst>
          </p:cNvPr>
          <p:cNvPicPr>
            <a:picLocks noChangeAspect="1"/>
          </p:cNvPicPr>
          <p:nvPr/>
        </p:nvPicPr>
        <p:blipFill>
          <a:blip r:embed="rId5"/>
          <a:stretch>
            <a:fillRect/>
          </a:stretch>
        </p:blipFill>
        <p:spPr>
          <a:xfrm>
            <a:off x="3715855" y="1038605"/>
            <a:ext cx="2311021" cy="2311021"/>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610B2F84-BABE-4D8E-B859-64172778E481}"/>
              </a:ext>
            </a:extLst>
          </p:cNvPr>
          <p:cNvSpPr/>
          <p:nvPr/>
        </p:nvSpPr>
        <p:spPr>
          <a:xfrm>
            <a:off x="342139" y="1286208"/>
            <a:ext cx="1912644" cy="4795770"/>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Connector: Elbow 9"/>
          <p:cNvCxnSpPr>
            <a:cxnSpLocks/>
          </p:cNvCxnSpPr>
          <p:nvPr/>
        </p:nvCxnSpPr>
        <p:spPr>
          <a:xfrm flipV="1">
            <a:off x="1564849" y="2299287"/>
            <a:ext cx="2138407" cy="584774"/>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468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79841" y="274933"/>
            <a:ext cx="7780270" cy="5737717"/>
          </a:xfrm>
          <a:prstGeom prst="rect">
            <a:avLst/>
          </a:prstGeom>
          <a:effectLst>
            <a:outerShdw blurRad="139700" dist="114300" dir="2700000" algn="tl" rotWithShape="0">
              <a:prstClr val="black">
                <a:alpha val="40000"/>
              </a:prstClr>
            </a:outerShdw>
          </a:effectLst>
        </p:spPr>
      </p:pic>
      <p:sp>
        <p:nvSpPr>
          <p:cNvPr id="6" name="Rectangle 5"/>
          <p:cNvSpPr/>
          <p:nvPr/>
        </p:nvSpPr>
        <p:spPr>
          <a:xfrm>
            <a:off x="3915508" y="1223227"/>
            <a:ext cx="556732" cy="4063881"/>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6081522" y="1223227"/>
            <a:ext cx="1073013" cy="4501473"/>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p:cNvCxnSpPr>
          <p:nvPr/>
        </p:nvCxnSpPr>
        <p:spPr>
          <a:xfrm>
            <a:off x="4472240" y="2684006"/>
            <a:ext cx="1609282" cy="492948"/>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Face Offs</a:t>
            </a:r>
          </a:p>
        </p:txBody>
      </p:sp>
      <p:sp>
        <p:nvSpPr>
          <p:cNvPr id="13" name="TextBox 12"/>
          <p:cNvSpPr txBox="1"/>
          <p:nvPr/>
        </p:nvSpPr>
        <p:spPr>
          <a:xfrm>
            <a:off x="8232743" y="2781219"/>
            <a:ext cx="3160545" cy="2308324"/>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each FO man </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circle the winner.</a:t>
            </a:r>
          </a:p>
          <a:p>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won by Tech write</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 or put a square</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around the winner</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272850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660456"/>
            <a:ext cx="9593294"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A clearing attempt is defined as when</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team has </a:t>
            </a:r>
            <a:r>
              <a:rPr lang="en-US" sz="3200" b="1"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possession of the ball</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behind its </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defensive restraining lines to the offensive attack area.”</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successful clearing attempt involves the team</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establishing possession in its offensive end before</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other team gains possession.”</a:t>
            </a:r>
            <a:endParaRPr lang="en-US" sz="3200" dirty="0">
              <a:latin typeface="Arial" panose="020B0604020202020204" pitchFamily="34" charset="0"/>
              <a:cs typeface="Arial" panose="020B0604020202020204" pitchFamily="34" charset="0"/>
            </a:endParaRP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580957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3" presetClass="entr" presetSubtype="16"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165766" y="873099"/>
            <a:ext cx="7489568" cy="4883198"/>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260844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614492" y="513846"/>
            <a:ext cx="7600407" cy="5846467"/>
          </a:xfrm>
          <a:prstGeom prst="rect">
            <a:avLst/>
          </a:prstGeom>
          <a:effectLst>
            <a:outerShdw blurRad="139700" dist="114300" dir="2700000" algn="tl" rotWithShape="0">
              <a:prstClr val="black">
                <a:alpha val="40000"/>
              </a:prstClr>
            </a:outerShdw>
          </a:effectLst>
        </p:spPr>
      </p:pic>
      <p:sp>
        <p:nvSpPr>
          <p:cNvPr id="12" name="TextBox 11"/>
          <p:cNvSpPr txBox="1"/>
          <p:nvPr/>
        </p:nvSpPr>
        <p:spPr>
          <a:xfrm>
            <a:off x="8410988" y="2338689"/>
            <a:ext cx="3005736"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with</a:t>
            </a:r>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3535601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518046" y="787863"/>
            <a:ext cx="7798454" cy="4945173"/>
          </a:xfrm>
          <a:prstGeom prst="rect">
            <a:avLst/>
          </a:prstGeom>
          <a:effectLst>
            <a:outerShdw blurRad="139700" dist="114300" dir="2700000" algn="tl" rotWithShape="0">
              <a:prstClr val="black">
                <a:alpha val="40000"/>
              </a:prstClr>
            </a:outerShdw>
          </a:effectLst>
        </p:spPr>
      </p:pic>
      <p:sp>
        <p:nvSpPr>
          <p:cNvPr id="12" name="TextBox 11"/>
          <p:cNvSpPr txBox="1"/>
          <p:nvPr/>
        </p:nvSpPr>
        <p:spPr>
          <a:xfrm>
            <a:off x="8607078" y="2407939"/>
            <a:ext cx="3005736"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Tally data.</a:t>
            </a:r>
          </a:p>
        </p:txBody>
      </p:sp>
    </p:spTree>
    <p:extLst>
      <p:ext uri="{BB962C8B-B14F-4D97-AF65-F5344CB8AC3E}">
        <p14:creationId xmlns:p14="http://schemas.microsoft.com/office/powerpoint/2010/main" val="906465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495300" y="531341"/>
            <a:ext cx="7823200" cy="5621114"/>
          </a:xfrm>
          <a:prstGeom prst="rect">
            <a:avLst/>
          </a:prstGeom>
          <a:effectLst>
            <a:outerShdw blurRad="139700" dist="114300" dir="2700000" algn="tl" rotWithShape="0">
              <a:prstClr val="black">
                <a:alpha val="40000"/>
              </a:prstClr>
            </a:outerShdw>
          </a:effectLst>
        </p:spPr>
      </p:pic>
      <p:sp>
        <p:nvSpPr>
          <p:cNvPr id="12" name="TextBox 11"/>
          <p:cNvSpPr txBox="1"/>
          <p:nvPr/>
        </p:nvSpPr>
        <p:spPr>
          <a:xfrm>
            <a:off x="8607078" y="2407939"/>
            <a:ext cx="3005736"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Sheets</a:t>
            </a:r>
          </a:p>
        </p:txBody>
      </p:sp>
    </p:spTree>
    <p:extLst>
      <p:ext uri="{BB962C8B-B14F-4D97-AF65-F5344CB8AC3E}">
        <p14:creationId xmlns:p14="http://schemas.microsoft.com/office/powerpoint/2010/main" val="3071291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708566" y="698500"/>
            <a:ext cx="8303360" cy="5314150"/>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2217608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18110" y="289289"/>
            <a:ext cx="580613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1</a:t>
            </a:r>
            <a:r>
              <a:rPr lang="en-US" sz="6000" baseline="30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st</a:t>
            </a: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 When the</a:t>
            </a:r>
            <a:b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Game Ends:</a:t>
            </a:r>
          </a:p>
        </p:txBody>
      </p:sp>
      <p:sp>
        <p:nvSpPr>
          <p:cNvPr id="8" name="Rectangle 7"/>
          <p:cNvSpPr/>
          <p:nvPr/>
        </p:nvSpPr>
        <p:spPr>
          <a:xfrm>
            <a:off x="6756400" y="1325348"/>
            <a:ext cx="4856414"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Game Information</a:t>
            </a:r>
          </a:p>
        </p:txBody>
      </p:sp>
      <p:sp>
        <p:nvSpPr>
          <p:cNvPr id="14" name="TextBox 13"/>
          <p:cNvSpPr txBox="1"/>
          <p:nvPr/>
        </p:nvSpPr>
        <p:spPr>
          <a:xfrm>
            <a:off x="518110" y="3763923"/>
            <a:ext cx="10200690"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Send an email to: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scores@sportsfive.net</a:t>
            </a: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Or Send a text to: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585-348-7316</a:t>
            </a:r>
            <a:b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Or leave message: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585-348-7316</a:t>
            </a:r>
          </a:p>
        </p:txBody>
      </p:sp>
      <p:sp>
        <p:nvSpPr>
          <p:cNvPr id="9" name="Rectangle 8"/>
          <p:cNvSpPr/>
          <p:nvPr/>
        </p:nvSpPr>
        <p:spPr>
          <a:xfrm>
            <a:off x="518110" y="2642949"/>
            <a:ext cx="11094704" cy="707886"/>
          </a:xfrm>
          <a:prstGeom prst="rect">
            <a:avLst/>
          </a:prstGeom>
          <a:solidFill>
            <a:schemeClr val="bg2">
              <a:lumMod val="75000"/>
            </a:schemeClr>
          </a:solidFill>
        </p:spPr>
        <p:txBody>
          <a:bodyPr wrap="none" lIns="91440" tIns="45720" rIns="91440" bIns="45720">
            <a:spAutoFit/>
          </a:bodyPr>
          <a:lstStyle/>
          <a:p>
            <a:pPr algn="ct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Report the </a:t>
            </a:r>
            <a:r>
              <a:rPr lang="en-US" sz="40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Final</a:t>
            </a: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Score &amp; the </a:t>
            </a:r>
            <a:r>
              <a:rPr lang="en-US" sz="40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Quarter</a:t>
            </a: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Scores</a:t>
            </a:r>
          </a:p>
        </p:txBody>
      </p:sp>
    </p:spTree>
    <p:extLst>
      <p:ext uri="{BB962C8B-B14F-4D97-AF65-F5344CB8AC3E}">
        <p14:creationId xmlns:p14="http://schemas.microsoft.com/office/powerpoint/2010/main" val="994394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0"/>
                                        <p:tgtEl>
                                          <p:spTgt spid="9"/>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Effect transition="in" filter="fade">
                                      <p:cBhvr>
                                        <p:cTn id="19"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pic>
        <p:nvPicPr>
          <p:cNvPr id="4" name="Picture 3"/>
          <p:cNvPicPr>
            <a:picLocks noChangeAspect="1"/>
          </p:cNvPicPr>
          <p:nvPr/>
        </p:nvPicPr>
        <p:blipFill>
          <a:blip r:embed="rId3"/>
          <a:stretch>
            <a:fillRect/>
          </a:stretch>
        </p:blipFill>
        <p:spPr>
          <a:xfrm>
            <a:off x="536174" y="411162"/>
            <a:ext cx="2600726" cy="5961851"/>
          </a:xfrm>
          <a:prstGeom prst="rect">
            <a:avLst/>
          </a:prstGeom>
        </p:spPr>
      </p:pic>
      <p:sp>
        <p:nvSpPr>
          <p:cNvPr id="10" name="TextBox 9"/>
          <p:cNvSpPr txBox="1"/>
          <p:nvPr/>
        </p:nvSpPr>
        <p:spPr>
          <a:xfrm>
            <a:off x="3505200" y="1723136"/>
            <a:ext cx="8107614" cy="707886"/>
          </a:xfrm>
          <a:prstGeom prst="rect">
            <a:avLst/>
          </a:prstGeom>
          <a:noFill/>
        </p:spPr>
        <p:txBody>
          <a:bodyPr wrap="square" rtlCol="0">
            <a:spAutoFit/>
          </a:bodyPr>
          <a:lstStyle/>
          <a:p>
            <a:r>
              <a:rPr lang="en-US" sz="40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information arrives it shows up</a:t>
            </a:r>
          </a:p>
        </p:txBody>
      </p:sp>
      <p:sp>
        <p:nvSpPr>
          <p:cNvPr id="11" name="TextBox 10"/>
          <p:cNvSpPr txBox="1"/>
          <p:nvPr/>
        </p:nvSpPr>
        <p:spPr>
          <a:xfrm>
            <a:off x="3975100" y="2609189"/>
            <a:ext cx="7485314"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Score</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Quarter Scores</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Scoring Table Graph</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Series History</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Player Data</a:t>
            </a:r>
          </a:p>
        </p:txBody>
      </p:sp>
    </p:spTree>
    <p:extLst>
      <p:ext uri="{BB962C8B-B14F-4D97-AF65-F5344CB8AC3E}">
        <p14:creationId xmlns:p14="http://schemas.microsoft.com/office/powerpoint/2010/main" val="3198527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250"/>
                                        <p:tgtEl>
                                          <p:spTgt spid="10"/>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par>
                          <p:cTn id="20" fill="hold">
                            <p:stCondLst>
                              <p:cond delay="3750"/>
                            </p:stCondLst>
                            <p:childTnLst>
                              <p:par>
                                <p:cTn id="21" presetID="22" presetClass="entr" presetSubtype="8"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par>
                          <p:cTn id="28" fill="hold">
                            <p:stCondLst>
                              <p:cond delay="4750"/>
                            </p:stCondLst>
                            <p:childTnLst>
                              <p:par>
                                <p:cTn id="29" presetID="22" presetClass="entr" presetSubtype="8" fill="hold" grpId="0"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wipe(left)">
                                      <p:cBhvr>
                                        <p:cTn id="3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18110" y="289289"/>
            <a:ext cx="580613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2</a:t>
            </a:r>
            <a:r>
              <a:rPr lang="en-US" sz="6000" baseline="30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nd</a:t>
            </a: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 Later that</a:t>
            </a:r>
            <a:b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SAME DAY</a:t>
            </a:r>
          </a:p>
        </p:txBody>
      </p:sp>
      <p:sp>
        <p:nvSpPr>
          <p:cNvPr id="8" name="Rectangle 7"/>
          <p:cNvSpPr/>
          <p:nvPr/>
        </p:nvSpPr>
        <p:spPr>
          <a:xfrm>
            <a:off x="6756400" y="1325348"/>
            <a:ext cx="4856414"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Game Information</a:t>
            </a:r>
          </a:p>
        </p:txBody>
      </p:sp>
      <p:sp>
        <p:nvSpPr>
          <p:cNvPr id="14" name="TextBox 13"/>
          <p:cNvSpPr txBox="1"/>
          <p:nvPr/>
        </p:nvSpPr>
        <p:spPr>
          <a:xfrm>
            <a:off x="518110" y="3763923"/>
            <a:ext cx="1020069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Prepare the stats – gather story information</a:t>
            </a:r>
            <a:endPar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Email them to: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scores@sportsfive.net</a:t>
            </a:r>
          </a:p>
        </p:txBody>
      </p:sp>
      <p:sp>
        <p:nvSpPr>
          <p:cNvPr id="9" name="Rectangle 8"/>
          <p:cNvSpPr/>
          <p:nvPr/>
        </p:nvSpPr>
        <p:spPr>
          <a:xfrm>
            <a:off x="2654116" y="2642949"/>
            <a:ext cx="6822702" cy="707886"/>
          </a:xfrm>
          <a:prstGeom prst="rect">
            <a:avLst/>
          </a:prstGeom>
          <a:solidFill>
            <a:schemeClr val="bg2">
              <a:lumMod val="75000"/>
            </a:schemeClr>
          </a:solidFill>
        </p:spPr>
        <p:txBody>
          <a:bodyPr wrap="none" lIns="91440" tIns="45720" rIns="91440" bIns="45720">
            <a:spAutoFit/>
          </a:bodyPr>
          <a:lstStyle/>
          <a:p>
            <a:pPr algn="ct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Send in Game Information</a:t>
            </a:r>
          </a:p>
        </p:txBody>
      </p:sp>
    </p:spTree>
    <p:extLst>
      <p:ext uri="{BB962C8B-B14F-4D97-AF65-F5344CB8AC3E}">
        <p14:creationId xmlns:p14="http://schemas.microsoft.com/office/powerpoint/2010/main" val="2212853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0"/>
                                        <p:tgtEl>
                                          <p:spTgt spid="9"/>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Effect transition="in" filter="fade">
                                      <p:cBhvr>
                                        <p:cTn id="19"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18110" y="289289"/>
            <a:ext cx="580613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3</a:t>
            </a:r>
            <a:r>
              <a:rPr lang="en-US" sz="6000" baseline="30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rd</a:t>
            </a: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 The Next</a:t>
            </a:r>
            <a:b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DAY</a:t>
            </a:r>
          </a:p>
        </p:txBody>
      </p:sp>
      <p:sp>
        <p:nvSpPr>
          <p:cNvPr id="8" name="Rectangle 7"/>
          <p:cNvSpPr/>
          <p:nvPr/>
        </p:nvSpPr>
        <p:spPr>
          <a:xfrm>
            <a:off x="6756400" y="1325348"/>
            <a:ext cx="4856414"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Game Information</a:t>
            </a:r>
          </a:p>
        </p:txBody>
      </p:sp>
      <p:sp>
        <p:nvSpPr>
          <p:cNvPr id="14" name="TextBox 13"/>
          <p:cNvSpPr txBox="1"/>
          <p:nvPr/>
        </p:nvSpPr>
        <p:spPr>
          <a:xfrm>
            <a:off x="518110" y="3763923"/>
            <a:ext cx="10200690"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Read the story on BLaxFive.NET</a:t>
            </a: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Send corrections is needed to:</a:t>
            </a: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Email: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wilson@sportsfive.net</a:t>
            </a:r>
          </a:p>
        </p:txBody>
      </p:sp>
      <p:sp>
        <p:nvSpPr>
          <p:cNvPr id="9" name="Rectangle 8"/>
          <p:cNvSpPr/>
          <p:nvPr/>
        </p:nvSpPr>
        <p:spPr>
          <a:xfrm>
            <a:off x="1973648" y="2642949"/>
            <a:ext cx="8183652" cy="707886"/>
          </a:xfrm>
          <a:prstGeom prst="rect">
            <a:avLst/>
          </a:prstGeom>
          <a:solidFill>
            <a:schemeClr val="bg2">
              <a:lumMod val="75000"/>
            </a:schemeClr>
          </a:solidFill>
        </p:spPr>
        <p:txBody>
          <a:bodyPr wrap="none" lIns="91440" tIns="45720" rIns="91440" bIns="45720">
            <a:spAutoFit/>
          </a:bodyPr>
          <a:lstStyle/>
          <a:p>
            <a:pPr algn="ct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Check the Game Story and Stats</a:t>
            </a:r>
          </a:p>
        </p:txBody>
      </p:sp>
    </p:spTree>
    <p:extLst>
      <p:ext uri="{BB962C8B-B14F-4D97-AF65-F5344CB8AC3E}">
        <p14:creationId xmlns:p14="http://schemas.microsoft.com/office/powerpoint/2010/main" val="1009702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0"/>
                                        <p:tgtEl>
                                          <p:spTgt spid="9"/>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Effect transition="in" filter="fade">
                                      <p:cBhvr>
                                        <p:cTn id="19"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8" name="Rectangle 7"/>
          <p:cNvSpPr/>
          <p:nvPr/>
        </p:nvSpPr>
        <p:spPr>
          <a:xfrm>
            <a:off x="4857742" y="467353"/>
            <a:ext cx="6788158"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“Stats Central” Page </a:t>
            </a:r>
          </a:p>
        </p:txBody>
      </p:sp>
      <p:pic>
        <p:nvPicPr>
          <p:cNvPr id="4" name="Picture 3"/>
          <p:cNvPicPr>
            <a:picLocks noChangeAspect="1"/>
          </p:cNvPicPr>
          <p:nvPr/>
        </p:nvPicPr>
        <p:blipFill>
          <a:blip r:embed="rId3"/>
          <a:stretch>
            <a:fillRect/>
          </a:stretch>
        </p:blipFill>
        <p:spPr>
          <a:xfrm>
            <a:off x="681196" y="404013"/>
            <a:ext cx="3745817" cy="6007100"/>
          </a:xfrm>
          <a:prstGeom prst="rect">
            <a:avLst/>
          </a:prstGeom>
          <a:effectLst>
            <a:outerShdw blurRad="50800" dist="38100" dir="2700000" algn="tl" rotWithShape="0">
              <a:prstClr val="black">
                <a:alpha val="40000"/>
              </a:prstClr>
            </a:outerShdw>
          </a:effectLst>
        </p:spPr>
      </p:pic>
      <p:sp>
        <p:nvSpPr>
          <p:cNvPr id="10" name="Rectangle 9"/>
          <p:cNvSpPr/>
          <p:nvPr/>
        </p:nvSpPr>
        <p:spPr>
          <a:xfrm>
            <a:off x="5422900" y="1744448"/>
            <a:ext cx="6019800" cy="2554545"/>
          </a:xfrm>
          <a:prstGeom prst="rect">
            <a:avLst/>
          </a:prstGeom>
          <a:noFill/>
          <a:ln>
            <a:noFill/>
          </a:ln>
          <a:effectLst/>
        </p:spPr>
        <p:txBody>
          <a:bodyPr wrap="square" lIns="91440" tIns="45720" rIns="91440" bIns="45720">
            <a:spAutoFit/>
          </a:bodyPr>
          <a:lstStyle/>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Stats Manual</a:t>
            </a:r>
          </a:p>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Input Forms</a:t>
            </a:r>
          </a:p>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Field Diagrams</a:t>
            </a:r>
          </a:p>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And More. . . </a:t>
            </a:r>
          </a:p>
        </p:txBody>
      </p:sp>
      <p:sp>
        <p:nvSpPr>
          <p:cNvPr id="6" name="TextBox 5"/>
          <p:cNvSpPr txBox="1"/>
          <p:nvPr/>
        </p:nvSpPr>
        <p:spPr>
          <a:xfrm>
            <a:off x="4727018" y="4808308"/>
            <a:ext cx="6918882" cy="461665"/>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sz="2400" dirty="0">
                <a:solidFill>
                  <a:schemeClr val="accent3">
                    <a:lumMod val="40000"/>
                    <a:lumOff val="60000"/>
                  </a:schemeClr>
                </a:solidFill>
              </a:rPr>
              <a:t>http://blaxfive.net/features/stats_central.php</a:t>
            </a:r>
          </a:p>
        </p:txBody>
      </p:sp>
    </p:spTree>
    <p:extLst>
      <p:ext uri="{BB962C8B-B14F-4D97-AF65-F5344CB8AC3E}">
        <p14:creationId xmlns:p14="http://schemas.microsoft.com/office/powerpoint/2010/main" val="4133256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1500"/>
                                        <p:tgtEl>
                                          <p:spTgt spid="10">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1500"/>
                                        <p:tgtEl>
                                          <p:spTgt spid="10">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1500"/>
                                        <p:tgtEl>
                                          <p:spTgt spid="10">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wipe(left)">
                                      <p:cBhvr>
                                        <p:cTn id="23" dur="1500"/>
                                        <p:tgtEl>
                                          <p:spTgt spid="10">
                                            <p:txEl>
                                              <p:pRg st="3" end="3"/>
                                            </p:txEl>
                                          </p:spTgt>
                                        </p:tgtEl>
                                      </p:cBhvr>
                                    </p:animEffect>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uiExpand="1" build="p"/>
      <p:bldP spid="6"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917</TotalTime>
  <Words>3000</Words>
  <Application>Microsoft Office PowerPoint</Application>
  <PresentationFormat>Widescreen</PresentationFormat>
  <Paragraphs>355</Paragraphs>
  <Slides>101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Arial</vt:lpstr>
      <vt:lpstr>Belwe Lt BT</vt:lpstr>
      <vt:lpstr>Century Gothic</vt:lpstr>
      <vt:lpstr>Segoe UI Black</vt:lpstr>
      <vt:lpstr>Sharnay</vt:lpstr>
      <vt:lpstr>Wingdings 3</vt:lpstr>
      <vt:lpstr>Slice</vt:lpstr>
      <vt:lpstr>2018 Statistics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 Statistics Clinic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Statistics Clinic</dc:title>
  <dc:creator>Paul Wilson</dc:creator>
  <cp:lastModifiedBy>Kyle</cp:lastModifiedBy>
  <cp:revision>94</cp:revision>
  <dcterms:created xsi:type="dcterms:W3CDTF">2017-03-04T16:27:23Z</dcterms:created>
  <dcterms:modified xsi:type="dcterms:W3CDTF">2018-03-06T03:13:02Z</dcterms:modified>
</cp:coreProperties>
</file>